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70" r:id="rId5"/>
    <p:sldId id="258" r:id="rId6"/>
    <p:sldId id="259" r:id="rId7"/>
    <p:sldId id="260" r:id="rId8"/>
    <p:sldId id="261" r:id="rId9"/>
    <p:sldId id="262" r:id="rId10"/>
    <p:sldId id="283" r:id="rId11"/>
    <p:sldId id="284" r:id="rId12"/>
    <p:sldId id="285" r:id="rId13"/>
    <p:sldId id="286"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302" r:id="rId29"/>
    <p:sldId id="264" r:id="rId30"/>
    <p:sldId id="265" r:id="rId31"/>
    <p:sldId id="266" r:id="rId32"/>
    <p:sldId id="267" r:id="rId33"/>
    <p:sldId id="268" r:id="rId34"/>
    <p:sldId id="272" r:id="rId35"/>
    <p:sldId id="311" r:id="rId36"/>
    <p:sldId id="312" r:id="rId37"/>
    <p:sldId id="313" r:id="rId38"/>
    <p:sldId id="314" r:id="rId39"/>
    <p:sldId id="315" r:id="rId40"/>
    <p:sldId id="316" r:id="rId41"/>
    <p:sldId id="317" r:id="rId42"/>
    <p:sldId id="971" r:id="rId43"/>
    <p:sldId id="979" r:id="rId44"/>
    <p:sldId id="980" r:id="rId45"/>
    <p:sldId id="981" r:id="rId46"/>
    <p:sldId id="1002" r:id="rId47"/>
    <p:sldId id="972" r:id="rId48"/>
    <p:sldId id="273" r:id="rId49"/>
    <p:sldId id="282" r:id="rId50"/>
    <p:sldId id="274" r:id="rId51"/>
    <p:sldId id="275" r:id="rId52"/>
    <p:sldId id="276" r:id="rId53"/>
    <p:sldId id="278" r:id="rId54"/>
    <p:sldId id="1009" r:id="rId55"/>
    <p:sldId id="280" r:id="rId56"/>
    <p:sldId id="281" r:id="rId57"/>
    <p:sldId id="1003" r:id="rId58"/>
    <p:sldId id="1004" r:id="rId59"/>
    <p:sldId id="1005" r:id="rId60"/>
    <p:sldId id="1006" r:id="rId61"/>
    <p:sldId id="1007" r:id="rId62"/>
    <p:sldId id="1008"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71" autoAdjust="0"/>
    <p:restoredTop sz="94682" autoAdjust="0"/>
  </p:normalViewPr>
  <p:slideViewPr>
    <p:cSldViewPr snapToGrid="0">
      <p:cViewPr>
        <p:scale>
          <a:sx n="94" d="100"/>
          <a:sy n="94" d="100"/>
        </p:scale>
        <p:origin x="-8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467368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990013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41224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xfrm>
            <a:off x="452438" y="1151098"/>
            <a:ext cx="8239125" cy="716582"/>
          </a:xfrm>
          <a:prstGeom prst="rect">
            <a:avLst/>
          </a:prstGeom>
        </p:spPr>
        <p:txBody>
          <a:bodyPr/>
          <a:lstStyle>
            <a:lvl1pPr>
              <a:defRPr b="0" i="0"/>
            </a:lvl1pPr>
          </a:lstStyle>
          <a:p>
            <a:r>
              <a:rPr dirty="0"/>
              <a:t>Slide Title</a:t>
            </a:r>
          </a:p>
        </p:txBody>
      </p:sp>
      <p:sp>
        <p:nvSpPr>
          <p:cNvPr id="43" name="Body Level One…"/>
          <p:cNvSpPr txBox="1">
            <a:spLocks noGrp="1"/>
          </p:cNvSpPr>
          <p:nvPr>
            <p:ph type="body" sz="quarter" idx="1" hasCustomPrompt="1"/>
          </p:nvPr>
        </p:nvSpPr>
        <p:spPr>
          <a:xfrm>
            <a:off x="452438" y="1797829"/>
            <a:ext cx="8239125" cy="467391"/>
          </a:xfrm>
          <a:prstGeom prst="rect">
            <a:avLst/>
          </a:prstGeom>
        </p:spPr>
        <p:txBody>
          <a:bodyPr lIns="45718" tIns="45718" rIns="45718" bIns="45718" numCol="1" spcCol="38100"/>
          <a:lstStyle>
            <a:lvl1pPr marL="0" indent="0" defTabSz="309563">
              <a:lnSpc>
                <a:spcPct val="100000"/>
              </a:lnSpc>
              <a:spcBef>
                <a:spcPts val="0"/>
              </a:spcBef>
              <a:buSzTx/>
              <a:buNone/>
              <a:defRPr sz="2063" b="0" i="0"/>
            </a:lvl1pPr>
            <a:lvl2pPr marL="490538" indent="-261938" defTabSz="309563">
              <a:lnSpc>
                <a:spcPct val="100000"/>
              </a:lnSpc>
              <a:spcBef>
                <a:spcPts val="0"/>
              </a:spcBef>
              <a:defRPr sz="2063" b="0" i="0"/>
            </a:lvl2pPr>
            <a:lvl3pPr marL="719138" indent="-261938" defTabSz="309563">
              <a:lnSpc>
                <a:spcPct val="100000"/>
              </a:lnSpc>
              <a:spcBef>
                <a:spcPts val="0"/>
              </a:spcBef>
              <a:defRPr sz="2063" b="0" i="0"/>
            </a:lvl3pPr>
            <a:lvl4pPr marL="947738" indent="-261938" defTabSz="309563">
              <a:lnSpc>
                <a:spcPct val="100000"/>
              </a:lnSpc>
              <a:spcBef>
                <a:spcPts val="0"/>
              </a:spcBef>
              <a:defRPr sz="2063" b="0" i="0"/>
            </a:lvl4pPr>
            <a:lvl5pPr marL="1176338" indent="-261938" defTabSz="309563">
              <a:lnSpc>
                <a:spcPct val="100000"/>
              </a:lnSpc>
              <a:spcBef>
                <a:spcPts val="0"/>
              </a:spcBef>
              <a:defRPr sz="2063" b="0" i="0"/>
            </a:lvl5pPr>
          </a:lstStyle>
          <a:p>
            <a:r>
              <a:rPr dirty="0"/>
              <a:t>Slide Subtitle</a:t>
            </a:r>
          </a:p>
          <a:p>
            <a:pPr lvl="1"/>
            <a:endParaRPr dirty="0"/>
          </a:p>
          <a:p>
            <a:pPr lvl="2"/>
            <a:endParaRPr dirty="0"/>
          </a:p>
          <a:p>
            <a:pPr lvl="3"/>
            <a:endParaRPr dirty="0"/>
          </a:p>
          <a:p>
            <a:pPr lvl="4"/>
            <a:endParaRPr dirty="0"/>
          </a:p>
        </p:txBody>
      </p:sp>
      <p:sp>
        <p:nvSpPr>
          <p:cNvPr id="44" name="Body Level One…"/>
          <p:cNvSpPr txBox="1">
            <a:spLocks noGrp="1"/>
          </p:cNvSpPr>
          <p:nvPr>
            <p:ph type="body" idx="21" hasCustomPrompt="1"/>
          </p:nvPr>
        </p:nvSpPr>
        <p:spPr>
          <a:xfrm>
            <a:off x="452438" y="2462241"/>
            <a:ext cx="8232775" cy="3717067"/>
          </a:xfrm>
          <a:prstGeom prst="rect">
            <a:avLst/>
          </a:prstGeom>
        </p:spPr>
        <p:txBody>
          <a:bodyPr numCol="1" spcCol="38100"/>
          <a:lstStyle>
            <a:lvl1pPr>
              <a:defRPr b="0" i="0"/>
            </a:lvl1pPr>
          </a:lstStyle>
          <a:p>
            <a:r>
              <a:rPr dirty="0"/>
              <a:t>Slide bullet text</a:t>
            </a:r>
          </a:p>
        </p:txBody>
      </p:sp>
      <p:sp>
        <p:nvSpPr>
          <p:cNvPr id="6" name="Slide Number">
            <a:extLst>
              <a:ext uri="{FF2B5EF4-FFF2-40B4-BE49-F238E27FC236}">
                <a16:creationId xmlns="" xmlns:a16="http://schemas.microsoft.com/office/drawing/2014/main" id="{7C98E9D9-A085-9040-A5D0-79C7E2F2C671}"/>
              </a:ext>
            </a:extLst>
          </p:cNvPr>
          <p:cNvSpPr txBox="1">
            <a:spLocks noGrp="1"/>
          </p:cNvSpPr>
          <p:nvPr>
            <p:ph type="sldNum" sz="quarter" idx="2"/>
          </p:nvPr>
        </p:nvSpPr>
        <p:spPr>
          <a:xfrm>
            <a:off x="230668" y="6376330"/>
            <a:ext cx="221770" cy="189796"/>
          </a:xfrm>
          <a:prstGeom prst="rect">
            <a:avLst/>
          </a:prstGeom>
        </p:spPr>
        <p:txBody>
          <a:bodyPr/>
          <a:lstStyle>
            <a:lvl1pPr>
              <a:defRPr b="0" i="0"/>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233756010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286419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11FBF5-2EA4-428B-B3E2-E425E4BEFE66}" type="datetimeFigureOut">
              <a:rPr lang="en-US" smtClean="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65994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11FBF5-2EA4-428B-B3E2-E425E4BEFE66}" type="datetimeFigureOut">
              <a:rPr lang="en-US" smtClean="0"/>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745542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11FBF5-2EA4-428B-B3E2-E425E4BEFE66}" type="datetimeFigureOut">
              <a:rPr lang="en-US" smtClean="0"/>
              <a:t>12/17/2024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646088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11FBF5-2EA4-428B-B3E2-E425E4BEFE66}" type="datetimeFigureOut">
              <a:rPr lang="en-US" smtClean="0"/>
              <a:t>12/17/2024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854305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11FBF5-2EA4-428B-B3E2-E425E4BEFE66}" type="datetimeFigureOut">
              <a:rPr lang="en-US" smtClean="0"/>
              <a:t>12/17/2024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79593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165631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961281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1FBF5-2EA4-428B-B3E2-E425E4BEFE66}" type="datetimeFigureOut">
              <a:rPr lang="en-US" smtClean="0"/>
              <a:t>12/17/2024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3C962F-56FA-4D9B-A21D-E92FBA76F31F}" type="slidenum">
              <a:rPr lang="en-US" smtClean="0"/>
              <a:t>‹#›</a:t>
            </a:fld>
            <a:endParaRPr lang="en-US"/>
          </a:p>
        </p:txBody>
      </p:sp>
    </p:spTree>
    <p:extLst>
      <p:ext uri="{BB962C8B-B14F-4D97-AF65-F5344CB8AC3E}">
        <p14:creationId xmlns:p14="http://schemas.microsoft.com/office/powerpoint/2010/main" val="4107325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2176" y="726709"/>
            <a:ext cx="7772400" cy="4044860"/>
          </a:xfrm>
        </p:spPr>
        <p:txBody>
          <a:bodyPr>
            <a:normAutofit/>
          </a:bodyPr>
          <a:lstStyle/>
          <a:p>
            <a:r>
              <a:rPr lang="en-US" sz="4400" dirty="0">
                <a:solidFill>
                  <a:schemeClr val="tx1">
                    <a:lumMod val="95000"/>
                    <a:lumOff val="5000"/>
                  </a:schemeClr>
                </a:solidFill>
                <a:latin typeface="Arial" panose="020B0604020202020204" pitchFamily="34" charset="0"/>
                <a:cs typeface="Arial" panose="020B0604020202020204" pitchFamily="34" charset="0"/>
              </a:rPr>
              <a:t>USKLAĐIVANJE POSLOVANJA SA NOVIM ZAKONOM O UNUTRAŠNJOJ TRGOVINI</a:t>
            </a:r>
          </a:p>
        </p:txBody>
      </p:sp>
    </p:spTree>
    <p:extLst>
      <p:ext uri="{BB962C8B-B14F-4D97-AF65-F5344CB8AC3E}">
        <p14:creationId xmlns:p14="http://schemas.microsoft.com/office/powerpoint/2010/main" val="28760536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zervirano mjesto sadržaja 2">
            <a:extLst>
              <a:ext uri="{FF2B5EF4-FFF2-40B4-BE49-F238E27FC236}">
                <a16:creationId xmlns="" xmlns:a16="http://schemas.microsoft.com/office/drawing/2014/main" id="{9E211FD7-264F-9DED-47F4-DEBB5D06327A}"/>
              </a:ext>
            </a:extLst>
          </p:cNvPr>
          <p:cNvSpPr>
            <a:spLocks noGrp="1"/>
          </p:cNvSpPr>
          <p:nvPr>
            <p:ph idx="1"/>
          </p:nvPr>
        </p:nvSpPr>
        <p:spPr>
          <a:xfrm>
            <a:off x="628650" y="2019055"/>
            <a:ext cx="7886700" cy="4351338"/>
          </a:xfrm>
        </p:spPr>
        <p:txBody>
          <a:bodyPr>
            <a:normAutofit fontScale="62500" lnSpcReduction="20000"/>
          </a:bodyPr>
          <a:lstStyle/>
          <a:p>
            <a:r>
              <a:rPr lang="hr-HR" dirty="0">
                <a:latin typeface="Arial" panose="020B0604020202020204" pitchFamily="34" charset="0"/>
                <a:cs typeface="Arial" panose="020B0604020202020204" pitchFamily="34" charset="0"/>
              </a:rPr>
              <a:t>Djelatnost trgovine, u smislu ovog zakona, je privredna djelatnost kupovine i prodaje robe i pružanje trgovinskih usluga na tržištu u svrhu ostvarivanja dobiti ili drugog ekonomskog učinka.</a:t>
            </a:r>
            <a:endParaRPr lang="en-US" dirty="0">
              <a:latin typeface="Arial" panose="020B0604020202020204" pitchFamily="34" charset="0"/>
              <a:cs typeface="Arial" panose="020B0604020202020204" pitchFamily="34" charset="0"/>
            </a:endParaRPr>
          </a:p>
          <a:p>
            <a:r>
              <a:rPr lang="hr-HR" dirty="0">
                <a:latin typeface="Arial" panose="020B0604020202020204" pitchFamily="34" charset="0"/>
                <a:cs typeface="Arial" panose="020B0604020202020204" pitchFamily="34" charset="0"/>
              </a:rPr>
              <a:t>Djelatnost trgovine mogu obavljati pravna i fizička lica koja su </a:t>
            </a:r>
            <a:r>
              <a:rPr lang="hr-HR" dirty="0" err="1">
                <a:latin typeface="Arial" panose="020B0604020202020204" pitchFamily="34" charset="0"/>
                <a:cs typeface="Arial" panose="020B0604020202020204" pitchFamily="34" charset="0"/>
              </a:rPr>
              <a:t>registrovana</a:t>
            </a:r>
            <a:r>
              <a:rPr lang="hr-HR" dirty="0">
                <a:latin typeface="Arial" panose="020B0604020202020204" pitchFamily="34" charset="0"/>
                <a:cs typeface="Arial" panose="020B0604020202020204" pitchFamily="34" charset="0"/>
              </a:rPr>
              <a:t> za obavljanje djelatnosti trgovine.</a:t>
            </a:r>
            <a:endParaRPr lang="en-US" dirty="0">
              <a:latin typeface="Arial" panose="020B0604020202020204" pitchFamily="34" charset="0"/>
              <a:cs typeface="Arial" panose="020B0604020202020204" pitchFamily="34" charset="0"/>
            </a:endParaRPr>
          </a:p>
          <a:p>
            <a:pPr marL="0" indent="0">
              <a:buNone/>
            </a:pPr>
            <a:r>
              <a:rPr lang="hr-HR" dirty="0">
                <a:latin typeface="Arial" panose="020B0604020202020204" pitchFamily="34" charset="0"/>
                <a:cs typeface="Arial" panose="020B0604020202020204" pitchFamily="34" charset="0"/>
              </a:rPr>
              <a:t> </a:t>
            </a:r>
          </a:p>
          <a:p>
            <a:pPr marL="0" indent="0">
              <a:buNone/>
            </a:pPr>
            <a:r>
              <a:rPr lang="hr-HR" dirty="0">
                <a:latin typeface="Arial" panose="020B0604020202020204" pitchFamily="34" charset="0"/>
                <a:cs typeface="Arial" panose="020B0604020202020204" pitchFamily="34" charset="0"/>
              </a:rPr>
              <a:t>Trgovac definicija:</a:t>
            </a:r>
            <a:endParaRPr lang="en-US" dirty="0">
              <a:latin typeface="Arial" panose="020B0604020202020204" pitchFamily="34" charset="0"/>
              <a:cs typeface="Arial" panose="020B0604020202020204" pitchFamily="34" charset="0"/>
            </a:endParaRPr>
          </a:p>
          <a:p>
            <a:r>
              <a:rPr lang="hr-HR" dirty="0">
                <a:latin typeface="Arial" panose="020B0604020202020204" pitchFamily="34" charset="0"/>
                <a:cs typeface="Arial" panose="020B0604020202020204" pitchFamily="34" charset="0"/>
              </a:rPr>
              <a:t>pravno lice </a:t>
            </a:r>
            <a:r>
              <a:rPr lang="hr-HR" dirty="0" err="1">
                <a:latin typeface="Arial" panose="020B0604020202020204" pitchFamily="34" charset="0"/>
                <a:cs typeface="Arial" panose="020B0604020202020204" pitchFamily="34" charset="0"/>
              </a:rPr>
              <a:t>registrovano</a:t>
            </a:r>
            <a:r>
              <a:rPr lang="hr-HR" dirty="0">
                <a:latin typeface="Arial" panose="020B0604020202020204" pitchFamily="34" charset="0"/>
                <a:cs typeface="Arial" panose="020B0604020202020204" pitchFamily="34" charset="0"/>
              </a:rPr>
              <a:t> za obavljanje djelatnosti trgovine i/ili trgovinskih usluga na osnovu rješenja o upisu u Registar poslovnih subjekata u nadležnom općinskom sudu,</a:t>
            </a:r>
            <a:endParaRPr lang="en-US" dirty="0">
              <a:latin typeface="Arial" panose="020B0604020202020204" pitchFamily="34" charset="0"/>
              <a:cs typeface="Arial" panose="020B0604020202020204" pitchFamily="34" charset="0"/>
            </a:endParaRPr>
          </a:p>
          <a:p>
            <a:r>
              <a:rPr lang="hr-HR" dirty="0">
                <a:latin typeface="Arial" panose="020B0604020202020204" pitchFamily="34" charset="0"/>
                <a:cs typeface="Arial" panose="020B0604020202020204" pitchFamily="34" charset="0"/>
              </a:rPr>
              <a:t>fizičko lice koje obavlja djelatnosti trgovine i/ili trgovinskih usluga na malo, na osnovu rješenja o osnivanju trgovačke radnje koje donosi gradski odnosno općinski organ uprave, nadležan za oblast trgovine (u daljem tekstu: nadležni organ),</a:t>
            </a:r>
            <a:endParaRPr lang="en-US" dirty="0">
              <a:latin typeface="Arial" panose="020B0604020202020204" pitchFamily="34" charset="0"/>
              <a:cs typeface="Arial" panose="020B0604020202020204" pitchFamily="34" charset="0"/>
            </a:endParaRPr>
          </a:p>
          <a:p>
            <a:r>
              <a:rPr lang="hr-HR" dirty="0">
                <a:latin typeface="Arial" panose="020B0604020202020204" pitchFamily="34" charset="0"/>
                <a:cs typeface="Arial" panose="020B0604020202020204" pitchFamily="34" charset="0"/>
              </a:rPr>
              <a:t>fizičko lice koje obavlja djelatnosti trgovine na malo izvan </a:t>
            </a:r>
            <a:r>
              <a:rPr lang="hr-HR" dirty="0" err="1">
                <a:latin typeface="Arial" panose="020B0604020202020204" pitchFamily="34" charset="0"/>
                <a:cs typeface="Arial" panose="020B0604020202020204" pitchFamily="34" charset="0"/>
              </a:rPr>
              <a:t>prodavnice</a:t>
            </a:r>
            <a:r>
              <a:rPr lang="hr-HR" dirty="0">
                <a:latin typeface="Arial" panose="020B0604020202020204" pitchFamily="34" charset="0"/>
                <a:cs typeface="Arial" panose="020B0604020202020204" pitchFamily="34" charset="0"/>
              </a:rPr>
              <a:t> ličnim radom (u daljem tekstu: trgovac pojedinac), na osnovu rješenja nadležnog organa.</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
        <p:nvSpPr>
          <p:cNvPr id="5" name="Naslov 1">
            <a:extLst>
              <a:ext uri="{FF2B5EF4-FFF2-40B4-BE49-F238E27FC236}">
                <a16:creationId xmlns="" xmlns:a16="http://schemas.microsoft.com/office/drawing/2014/main" id="{601A111E-76E5-74BB-00DE-16766982808B}"/>
              </a:ext>
            </a:extLst>
          </p:cNvPr>
          <p:cNvSpPr>
            <a:spLocks noGrp="1"/>
          </p:cNvSpPr>
          <p:nvPr>
            <p:ph type="title"/>
          </p:nvPr>
        </p:nvSpPr>
        <p:spPr>
          <a:xfrm>
            <a:off x="628650" y="1185204"/>
            <a:ext cx="7769762" cy="939360"/>
          </a:xfrm>
        </p:spPr>
        <p:txBody>
          <a:bodyPr>
            <a:noAutofit/>
          </a:bodyPr>
          <a:lstStyle/>
          <a:p>
            <a:pPr algn="ctr"/>
            <a:r>
              <a:rPr lang="bs-Latn-BA" sz="3600" dirty="0">
                <a:latin typeface="Arial" panose="020B0604020202020204" pitchFamily="34" charset="0"/>
                <a:cs typeface="Arial" panose="020B0604020202020204" pitchFamily="34" charset="0"/>
              </a:rPr>
              <a:t>Djelatnost trgovine i definicija trgovca</a:t>
            </a:r>
            <a:r>
              <a:rPr lang="en-US" sz="3600" dirty="0">
                <a:latin typeface="Arial" panose="020B0604020202020204" pitchFamily="34" charset="0"/>
                <a:cs typeface="Arial" panose="020B0604020202020204" pitchFamily="34" charset="0"/>
              </a:rPr>
              <a:t/>
            </a:r>
            <a:br>
              <a:rPr lang="en-US" sz="3600" dirty="0">
                <a:latin typeface="Arial" panose="020B0604020202020204" pitchFamily="34" charset="0"/>
                <a:cs typeface="Arial" panose="020B0604020202020204" pitchFamily="34" charset="0"/>
              </a:rPr>
            </a:b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59451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0082778-27D3-357F-27C5-D4149C72C7FC}"/>
              </a:ext>
            </a:extLst>
          </p:cNvPr>
          <p:cNvSpPr>
            <a:spLocks noGrp="1"/>
          </p:cNvSpPr>
          <p:nvPr>
            <p:ph type="title"/>
          </p:nvPr>
        </p:nvSpPr>
        <p:spPr>
          <a:xfrm>
            <a:off x="628650" y="602519"/>
            <a:ext cx="7886700" cy="1843502"/>
          </a:xfrm>
        </p:spPr>
        <p:txBody>
          <a:bodyPr>
            <a:normAutofit/>
          </a:bodyPr>
          <a:lstStyle/>
          <a:p>
            <a:pPr algn="ctr"/>
            <a:r>
              <a:rPr lang="bs-Latn-BA" sz="3600" dirty="0">
                <a:latin typeface="Arial" panose="020B0604020202020204" pitchFamily="34" charset="0"/>
                <a:cs typeface="Arial" panose="020B0604020202020204" pitchFamily="34" charset="0"/>
              </a:rPr>
              <a:t>Uslovi za obavljanje trgovine</a:t>
            </a:r>
            <a:endParaRPr lang="hr-HR" sz="3600" dirty="0"/>
          </a:p>
        </p:txBody>
      </p:sp>
      <p:sp>
        <p:nvSpPr>
          <p:cNvPr id="3" name="Content Placeholder 2">
            <a:extLst>
              <a:ext uri="{FF2B5EF4-FFF2-40B4-BE49-F238E27FC236}">
                <a16:creationId xmlns="" xmlns:a16="http://schemas.microsoft.com/office/drawing/2014/main" id="{34B6EE33-4EE1-3065-B5CC-504EE853DB44}"/>
              </a:ext>
            </a:extLst>
          </p:cNvPr>
          <p:cNvSpPr>
            <a:spLocks noGrp="1"/>
          </p:cNvSpPr>
          <p:nvPr>
            <p:ph idx="1"/>
          </p:nvPr>
        </p:nvSpPr>
        <p:spPr>
          <a:xfrm>
            <a:off x="628650" y="1983887"/>
            <a:ext cx="7886700" cy="4351338"/>
          </a:xfrm>
        </p:spPr>
        <p:txBody>
          <a:bodyPr>
            <a:normAutofit fontScale="62500" lnSpcReduction="20000"/>
          </a:bodyPr>
          <a:lstStyle/>
          <a:p>
            <a:pPr>
              <a:lnSpc>
                <a:spcPct val="120000"/>
              </a:lnSpc>
            </a:pPr>
            <a:r>
              <a:rPr lang="bs-Latn-BA" sz="2800" dirty="0">
                <a:latin typeface="Arial" panose="020B0604020202020204" pitchFamily="34" charset="0"/>
                <a:cs typeface="Arial" panose="020B0604020202020204" pitchFamily="34" charset="0"/>
              </a:rPr>
              <a:t>Trgovac pravno lice-</a:t>
            </a:r>
            <a:r>
              <a:rPr lang="hr-HR" sz="2800" dirty="0">
                <a:latin typeface="Arial" panose="020B0604020202020204" pitchFamily="34" charset="0"/>
                <a:cs typeface="Arial" panose="020B0604020202020204" pitchFamily="34" charset="0"/>
              </a:rPr>
              <a:t> bavi se trgovinom na veliko i malo na osnovu registracije i ispunjava uslove utvrđene ovim zakonom i drugim propisima.</a:t>
            </a:r>
            <a:endParaRPr lang="en-US" sz="2800" dirty="0">
              <a:latin typeface="Arial" panose="020B0604020202020204" pitchFamily="34" charset="0"/>
              <a:cs typeface="Arial" panose="020B0604020202020204" pitchFamily="34" charset="0"/>
            </a:endParaRPr>
          </a:p>
          <a:p>
            <a:pPr>
              <a:lnSpc>
                <a:spcPct val="120000"/>
              </a:lnSpc>
            </a:pPr>
            <a:r>
              <a:rPr lang="hr-HR" sz="2800" dirty="0">
                <a:latin typeface="Arial" panose="020B0604020202020204" pitchFamily="34" charset="0"/>
                <a:cs typeface="Arial" panose="020B0604020202020204" pitchFamily="34" charset="0"/>
              </a:rPr>
              <a:t>Trgovac fizičko lica- bavi se trgovinom na malo u samo jednom prodajnom objektu odnosno prodajnom mjestu na osnovu rješenja nadležnog organa</a:t>
            </a:r>
            <a:endParaRPr lang="en-US" sz="2800" dirty="0">
              <a:latin typeface="Arial" panose="020B0604020202020204" pitchFamily="34" charset="0"/>
              <a:cs typeface="Arial" panose="020B0604020202020204" pitchFamily="34" charset="0"/>
            </a:endParaRPr>
          </a:p>
          <a:p>
            <a:pPr>
              <a:lnSpc>
                <a:spcPct val="120000"/>
              </a:lnSpc>
            </a:pPr>
            <a:r>
              <a:rPr lang="hr-HR" sz="2800" dirty="0">
                <a:latin typeface="Arial" panose="020B0604020202020204" pitchFamily="34" charset="0"/>
                <a:cs typeface="Arial" panose="020B0604020202020204" pitchFamily="34" charset="0"/>
              </a:rPr>
              <a:t>Trgovac pojedinac- ličnim radom obavlja trgovinu na malo određenom vrstom robe na osnovu rješenja nadležnog organa i to samo na jednom prodajnom mjestu izvan prodavnice</a:t>
            </a:r>
            <a:endParaRPr lang="en-US" sz="2800" dirty="0">
              <a:latin typeface="Arial" panose="020B0604020202020204" pitchFamily="34" charset="0"/>
              <a:cs typeface="Arial" panose="020B0604020202020204" pitchFamily="34" charset="0"/>
            </a:endParaRPr>
          </a:p>
          <a:p>
            <a:pPr>
              <a:lnSpc>
                <a:spcPct val="120000"/>
              </a:lnSpc>
            </a:pPr>
            <a:r>
              <a:rPr lang="hr-HR" sz="2800" dirty="0">
                <a:latin typeface="Arial" panose="020B0604020202020204" pitchFamily="34" charset="0"/>
                <a:cs typeface="Arial" panose="020B0604020202020204" pitchFamily="34" charset="0"/>
              </a:rPr>
              <a:t>Mogućnost obavljanja drugih poslova u manjem obimu bez upisa u registar obavljati i koji služe uspješnom obavljanju trgovine, a uobičajeno se obavljaju uz djelatnost trgovine kao što su poslovi utovara, prevoza i istovara robe, poslovi dostavljanja robe kupcu i slično, a obavljanje tih poslova ne predstavlja redovnu djelatnost trgovca. </a:t>
            </a:r>
            <a:endParaRPr lang="en-US" sz="2800" dirty="0">
              <a:latin typeface="Arial" panose="020B060402020202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40619636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5EDDB2C-6372-8292-D87A-C2D8DF22B256}"/>
              </a:ext>
            </a:extLst>
          </p:cNvPr>
          <p:cNvSpPr>
            <a:spLocks noGrp="1"/>
          </p:cNvSpPr>
          <p:nvPr>
            <p:ph type="title"/>
          </p:nvPr>
        </p:nvSpPr>
        <p:spPr>
          <a:xfrm>
            <a:off x="628649" y="576141"/>
            <a:ext cx="8149590" cy="1716892"/>
          </a:xfrm>
        </p:spPr>
        <p:txBody>
          <a:bodyPr>
            <a:normAutofit/>
          </a:bodyPr>
          <a:lstStyle/>
          <a:p>
            <a:pPr algn="ctr"/>
            <a:r>
              <a:rPr lang="hr-HR" sz="3600" dirty="0">
                <a:latin typeface="Arial" panose="020B0604020202020204" pitchFamily="34" charset="0"/>
                <a:cs typeface="Arial" panose="020B0604020202020204" pitchFamily="34" charset="0"/>
              </a:rPr>
              <a:t>Uslovi u pogledu prostora</a:t>
            </a:r>
            <a:endParaRPr lang="hr-HR" sz="3600" dirty="0"/>
          </a:p>
        </p:txBody>
      </p:sp>
      <p:sp>
        <p:nvSpPr>
          <p:cNvPr id="3" name="Content Placeholder 2">
            <a:extLst>
              <a:ext uri="{FF2B5EF4-FFF2-40B4-BE49-F238E27FC236}">
                <a16:creationId xmlns="" xmlns:a16="http://schemas.microsoft.com/office/drawing/2014/main" id="{20C0BCBF-127D-25E2-2F7B-21EA66539F16}"/>
              </a:ext>
            </a:extLst>
          </p:cNvPr>
          <p:cNvSpPr>
            <a:spLocks noGrp="1"/>
          </p:cNvSpPr>
          <p:nvPr>
            <p:ph idx="1"/>
          </p:nvPr>
        </p:nvSpPr>
        <p:spPr>
          <a:xfrm>
            <a:off x="628649" y="1980027"/>
            <a:ext cx="8022981" cy="4561449"/>
          </a:xfrm>
        </p:spPr>
        <p:txBody>
          <a:bodyPr>
            <a:normAutofit fontScale="40000" lnSpcReduction="20000"/>
          </a:bodyPr>
          <a:lstStyle/>
          <a:p>
            <a:pPr>
              <a:lnSpc>
                <a:spcPct val="120000"/>
              </a:lnSpc>
            </a:pPr>
            <a:r>
              <a:rPr lang="hr-HR" sz="3800" dirty="0">
                <a:latin typeface="Arial" panose="020B0604020202020204" pitchFamily="34" charset="0"/>
                <a:cs typeface="Arial" panose="020B0604020202020204" pitchFamily="34" charset="0"/>
              </a:rPr>
              <a:t>Za obavljanje trgovine potrebno osigurati prodajni objekat ili drugo prodajno mjesto sa pratećom opremom i uređajima</a:t>
            </a:r>
            <a:endParaRPr lang="en-US" sz="3800" dirty="0">
              <a:latin typeface="Arial" panose="020B0604020202020204" pitchFamily="34" charset="0"/>
              <a:cs typeface="Arial" panose="020B0604020202020204" pitchFamily="34" charset="0"/>
            </a:endParaRPr>
          </a:p>
          <a:p>
            <a:pPr>
              <a:lnSpc>
                <a:spcPct val="120000"/>
              </a:lnSpc>
            </a:pPr>
            <a:r>
              <a:rPr lang="hr-HR" sz="3800" dirty="0">
                <a:latin typeface="Arial" panose="020B0604020202020204" pitchFamily="34" charset="0"/>
                <a:cs typeface="Arial" panose="020B0604020202020204" pitchFamily="34" charset="0"/>
              </a:rPr>
              <a:t>Obveza da lica koja neposredno obavljaju trgovinu ispunjavaju uslove koji su propisani zakonom i posebnim propisima</a:t>
            </a:r>
            <a:endParaRPr lang="en-US" sz="3800" dirty="0">
              <a:latin typeface="Arial" panose="020B0604020202020204" pitchFamily="34" charset="0"/>
              <a:cs typeface="Arial" panose="020B0604020202020204" pitchFamily="34" charset="0"/>
            </a:endParaRPr>
          </a:p>
          <a:p>
            <a:pPr>
              <a:lnSpc>
                <a:spcPct val="120000"/>
              </a:lnSpc>
            </a:pPr>
            <a:r>
              <a:rPr lang="hr-HR" sz="3800" dirty="0">
                <a:latin typeface="Arial" panose="020B0604020202020204" pitchFamily="34" charset="0"/>
                <a:cs typeface="Arial" panose="020B0604020202020204" pitchFamily="34" charset="0"/>
              </a:rPr>
              <a:t>Prostor u kojem se obavlja trgovina mora imati rješenje o upotrebnoj dozvoli, čije se postojanje utvrđuje naknadno, te postojanje istog nije minimalno tehnički uslov za početak rada prodajnog objekta</a:t>
            </a:r>
            <a:endParaRPr lang="en-US" sz="3800" dirty="0">
              <a:latin typeface="Arial" panose="020B0604020202020204" pitchFamily="34" charset="0"/>
              <a:cs typeface="Arial" panose="020B0604020202020204" pitchFamily="34" charset="0"/>
            </a:endParaRPr>
          </a:p>
          <a:p>
            <a:pPr>
              <a:lnSpc>
                <a:spcPct val="120000"/>
              </a:lnSpc>
            </a:pPr>
            <a:r>
              <a:rPr lang="hr-HR" sz="3800" dirty="0">
                <a:latin typeface="Arial" panose="020B0604020202020204" pitchFamily="34" charset="0"/>
                <a:cs typeface="Arial" panose="020B0604020202020204" pitchFamily="34" charset="0"/>
              </a:rPr>
              <a:t>Federalni ministar trgovine će podzakonskim aktom propisati uslove u pogledu minimalne tehničke opremljenosti poslovnih prostora, uređaja i opreme u poslovnim prostorima u kojima se obavlja trgovina na veliko i trgovina na malo, kao i uslove obavljanja trgovine izvan poslovnog prostora i utvrđivanje roba iz grupa i podgrupa roba, koje se mogu prodavati u tim poslovnim prostorijama</a:t>
            </a:r>
            <a:endParaRPr lang="en-US" sz="3800" dirty="0">
              <a:latin typeface="Arial" panose="020B0604020202020204" pitchFamily="34" charset="0"/>
              <a:cs typeface="Arial" panose="020B0604020202020204" pitchFamily="34" charset="0"/>
            </a:endParaRPr>
          </a:p>
          <a:p>
            <a:pPr>
              <a:lnSpc>
                <a:spcPct val="120000"/>
              </a:lnSpc>
            </a:pPr>
            <a:r>
              <a:rPr lang="hr-HR" sz="3800" dirty="0">
                <a:latin typeface="Arial" panose="020B0604020202020204" pitchFamily="34" charset="0"/>
                <a:cs typeface="Arial" panose="020B0604020202020204" pitchFamily="34" charset="0"/>
              </a:rPr>
              <a:t>Trgovci su dužni dostaviti ovjerenu pisanu izjavu nadležnom organu, na protokol ili elektronski, kojom potvrđuju da prodajni objekat ispunjava zakonom propisane uslove. Formu i sadržaj izjave će podzakonskim aktom propisati ministar</a:t>
            </a:r>
            <a:endParaRPr lang="en-US" sz="3800" dirty="0">
              <a:latin typeface="Arial" panose="020B0604020202020204" pitchFamily="34" charset="0"/>
              <a:cs typeface="Arial" panose="020B0604020202020204" pitchFamily="34" charset="0"/>
            </a:endParaRPr>
          </a:p>
          <a:p>
            <a:pPr>
              <a:lnSpc>
                <a:spcPct val="120000"/>
              </a:lnSpc>
            </a:pPr>
            <a:r>
              <a:rPr lang="hr-HR" sz="3800" dirty="0">
                <a:latin typeface="Arial" panose="020B0604020202020204" pitchFamily="34" charset="0"/>
                <a:cs typeface="Arial" panose="020B0604020202020204" pitchFamily="34" charset="0"/>
              </a:rPr>
              <a:t>Izjava se daje pod punom kaznenom i materijalnom odgovornošću</a:t>
            </a:r>
            <a:endParaRPr lang="en-US" sz="3800" dirty="0">
              <a:latin typeface="Arial" panose="020B060402020202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31107352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zervirano mjesto sadržaja 2">
            <a:extLst>
              <a:ext uri="{FF2B5EF4-FFF2-40B4-BE49-F238E27FC236}">
                <a16:creationId xmlns="" xmlns:a16="http://schemas.microsoft.com/office/drawing/2014/main" id="{BCDB8F78-298E-320F-6054-39EE92B8E839}"/>
              </a:ext>
            </a:extLst>
          </p:cNvPr>
          <p:cNvSpPr>
            <a:spLocks noGrp="1"/>
          </p:cNvSpPr>
          <p:nvPr>
            <p:ph idx="1"/>
          </p:nvPr>
        </p:nvSpPr>
        <p:spPr>
          <a:xfrm>
            <a:off x="628650" y="2019056"/>
            <a:ext cx="7886700" cy="4351338"/>
          </a:xfrm>
        </p:spPr>
        <p:txBody>
          <a:bodyPr/>
          <a:lstStyle/>
          <a:p>
            <a:pPr algn="ctr"/>
            <a:r>
              <a:rPr lang="bs-Latn-BA" i="1" u="sng" dirty="0">
                <a:latin typeface="Arial" panose="020B0604020202020204" pitchFamily="34" charset="0"/>
                <a:cs typeface="Arial" panose="020B0604020202020204" pitchFamily="34" charset="0"/>
              </a:rPr>
              <a:t>Da li Izjava o ispunjenu minimalno tehničkih uvjeta mora biti ovjerena od strane notara ili općine</a:t>
            </a:r>
            <a:r>
              <a:rPr lang="bs-Latn-BA" i="1" u="sng" dirty="0" smtClean="0">
                <a:latin typeface="Arial" panose="020B0604020202020204" pitchFamily="34" charset="0"/>
                <a:cs typeface="Arial" panose="020B0604020202020204" pitchFamily="34" charset="0"/>
              </a:rPr>
              <a:t>?</a:t>
            </a:r>
            <a:endParaRPr lang="bs-Latn-BA" i="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71781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zervirano mjesto sadržaja 2">
            <a:extLst>
              <a:ext uri="{FF2B5EF4-FFF2-40B4-BE49-F238E27FC236}">
                <a16:creationId xmlns="" xmlns:a16="http://schemas.microsoft.com/office/drawing/2014/main" id="{DAD5E5DB-6A8B-C944-6592-7883AFD40D8D}"/>
              </a:ext>
            </a:extLst>
          </p:cNvPr>
          <p:cNvSpPr>
            <a:spLocks noGrp="1"/>
          </p:cNvSpPr>
          <p:nvPr>
            <p:ph idx="1"/>
          </p:nvPr>
        </p:nvSpPr>
        <p:spPr>
          <a:xfrm>
            <a:off x="628650" y="2203694"/>
            <a:ext cx="7886700" cy="4351338"/>
          </a:xfrm>
        </p:spPr>
        <p:txBody>
          <a:bodyPr>
            <a:normAutofit fontScale="62500" lnSpcReduction="20000"/>
          </a:bodyPr>
          <a:lstStyle/>
          <a:p>
            <a:pPr>
              <a:lnSpc>
                <a:spcPct val="120000"/>
              </a:lnSpc>
            </a:pPr>
            <a:r>
              <a:rPr lang="hr-HR" dirty="0">
                <a:latin typeface="Arial" panose="020B0604020202020204" pitchFamily="34" charset="0"/>
                <a:cs typeface="Arial" panose="020B0604020202020204" pitchFamily="34" charset="0"/>
              </a:rPr>
              <a:t>Prodavač zaposlen kod trgovca mora imati najmanje III stepen srednje školske spreme, a trgovac pojedinac najmanje osnovnu školsku spremu. </a:t>
            </a:r>
            <a:endParaRPr lang="en-US" dirty="0">
              <a:latin typeface="Arial" panose="020B0604020202020204" pitchFamily="34" charset="0"/>
              <a:cs typeface="Arial" panose="020B0604020202020204" pitchFamily="34" charset="0"/>
            </a:endParaRPr>
          </a:p>
          <a:p>
            <a:pPr>
              <a:lnSpc>
                <a:spcPct val="120000"/>
              </a:lnSpc>
            </a:pPr>
            <a:r>
              <a:rPr lang="hr-HR" dirty="0">
                <a:latin typeface="Arial" panose="020B0604020202020204" pitchFamily="34" charset="0"/>
                <a:cs typeface="Arial" panose="020B0604020202020204" pitchFamily="34" charset="0"/>
              </a:rPr>
              <a:t>Prodavači moraju imati odgovarajuću radnu odjeću, a gdje to uslovi rada zahtijevaju, i radnu obuću u skladu sa posebnim propisom.</a:t>
            </a:r>
            <a:endParaRPr lang="en-US" dirty="0">
              <a:latin typeface="Arial" panose="020B0604020202020204" pitchFamily="34" charset="0"/>
              <a:cs typeface="Arial" panose="020B0604020202020204" pitchFamily="34" charset="0"/>
            </a:endParaRPr>
          </a:p>
          <a:p>
            <a:pPr>
              <a:lnSpc>
                <a:spcPct val="120000"/>
              </a:lnSpc>
            </a:pPr>
            <a:r>
              <a:rPr lang="hr-HR" dirty="0">
                <a:latin typeface="Arial" panose="020B0604020202020204" pitchFamily="34" charset="0"/>
                <a:cs typeface="Arial" panose="020B0604020202020204" pitchFamily="34" charset="0"/>
              </a:rPr>
              <a:t>Na radnoj odjeći prodavača mora biti vidno istaknut logo/naziv trgovine.</a:t>
            </a:r>
            <a:endParaRPr lang="en-US" dirty="0">
              <a:latin typeface="Arial" panose="020B0604020202020204" pitchFamily="34" charset="0"/>
              <a:cs typeface="Arial" panose="020B0604020202020204" pitchFamily="34" charset="0"/>
            </a:endParaRPr>
          </a:p>
          <a:p>
            <a:pPr>
              <a:lnSpc>
                <a:spcPct val="120000"/>
              </a:lnSpc>
            </a:pPr>
            <a:r>
              <a:rPr lang="hr-HR" dirty="0">
                <a:latin typeface="Arial" panose="020B0604020202020204" pitchFamily="34" charset="0"/>
                <a:cs typeface="Arial" panose="020B0604020202020204" pitchFamily="34" charset="0"/>
              </a:rPr>
              <a:t>Na vidljivom gornjem dijelu odjeće radnika u trgovini mora biti istaknuto ime i funkcija.</a:t>
            </a:r>
            <a:endParaRPr lang="en-US" dirty="0">
              <a:latin typeface="Arial" panose="020B0604020202020204" pitchFamily="34" charset="0"/>
              <a:cs typeface="Arial" panose="020B0604020202020204" pitchFamily="34" charset="0"/>
            </a:endParaRPr>
          </a:p>
          <a:p>
            <a:pPr>
              <a:lnSpc>
                <a:spcPct val="120000"/>
              </a:lnSpc>
            </a:pPr>
            <a:r>
              <a:rPr lang="hr-HR" dirty="0">
                <a:latin typeface="Arial" panose="020B0604020202020204" pitchFamily="34" charset="0"/>
                <a:cs typeface="Arial" panose="020B0604020202020204" pitchFamily="34" charset="0"/>
              </a:rPr>
              <a:t>Isticanje naziva na prodajnom objektu ili prodajnom mjestu istaknuti naziv ili skraćeni naziv onako kako je </a:t>
            </a:r>
            <a:r>
              <a:rPr lang="hr-HR" dirty="0" err="1">
                <a:latin typeface="Arial" panose="020B0604020202020204" pitchFamily="34" charset="0"/>
                <a:cs typeface="Arial" panose="020B0604020202020204" pitchFamily="34" charset="0"/>
              </a:rPr>
              <a:t>registrovan</a:t>
            </a:r>
            <a:r>
              <a:rPr lang="hr-HR" dirty="0">
                <a:latin typeface="Arial" panose="020B0604020202020204" pitchFamily="34" charset="0"/>
                <a:cs typeface="Arial" panose="020B0604020202020204" pitchFamily="34" charset="0"/>
              </a:rPr>
              <a:t> kod nadležnog organa kao i vrstu trgovinskog objekta u skladu sa propisom kojim je </a:t>
            </a:r>
            <a:r>
              <a:rPr lang="hr-HR" dirty="0" err="1">
                <a:latin typeface="Arial" panose="020B0604020202020204" pitchFamily="34" charset="0"/>
                <a:cs typeface="Arial" panose="020B0604020202020204" pitchFamily="34" charset="0"/>
              </a:rPr>
              <a:t>regulisana</a:t>
            </a:r>
            <a:r>
              <a:rPr lang="hr-HR" dirty="0">
                <a:latin typeface="Arial" panose="020B0604020202020204" pitchFamily="34" charset="0"/>
                <a:cs typeface="Arial" panose="020B0604020202020204" pitchFamily="34" charset="0"/>
              </a:rPr>
              <a:t> klasifikacija prodajnih objekata za trgovinu na malo.</a:t>
            </a:r>
            <a:endParaRPr lang="en-US" dirty="0">
              <a:latin typeface="Arial" panose="020B0604020202020204" pitchFamily="34" charset="0"/>
              <a:cs typeface="Arial" panose="020B0604020202020204" pitchFamily="34" charset="0"/>
            </a:endParaRPr>
          </a:p>
          <a:p>
            <a:pPr>
              <a:lnSpc>
                <a:spcPct val="120000"/>
              </a:lnSpc>
            </a:pPr>
            <a:r>
              <a:rPr lang="hr-HR" dirty="0">
                <a:latin typeface="Arial" panose="020B0604020202020204" pitchFamily="34" charset="0"/>
                <a:cs typeface="Arial" panose="020B0604020202020204" pitchFamily="34" charset="0"/>
              </a:rPr>
              <a:t>Trgovac koji obavlja trgovinu na daljinu ili putem </a:t>
            </a:r>
            <a:r>
              <a:rPr lang="hr-HR" dirty="0" err="1">
                <a:latin typeface="Arial" panose="020B0604020202020204" pitchFamily="34" charset="0"/>
                <a:cs typeface="Arial" panose="020B0604020202020204" pitchFamily="34" charset="0"/>
              </a:rPr>
              <a:t>webShopa</a:t>
            </a:r>
            <a:r>
              <a:rPr lang="hr-HR" dirty="0">
                <a:latin typeface="Arial" panose="020B0604020202020204" pitchFamily="34" charset="0"/>
                <a:cs typeface="Arial" panose="020B0604020202020204" pitchFamily="34" charset="0"/>
              </a:rPr>
              <a:t> dužan je da potrošaču prije kupovine učini dostupnim podatke iz stava (1) ovog člana.</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5" name="Naslov 1">
            <a:extLst>
              <a:ext uri="{FF2B5EF4-FFF2-40B4-BE49-F238E27FC236}">
                <a16:creationId xmlns="" xmlns:a16="http://schemas.microsoft.com/office/drawing/2014/main" id="{60805894-AC51-49F4-2020-D3A35B22D038}"/>
              </a:ext>
            </a:extLst>
          </p:cNvPr>
          <p:cNvSpPr>
            <a:spLocks noGrp="1"/>
          </p:cNvSpPr>
          <p:nvPr>
            <p:ph type="title"/>
          </p:nvPr>
        </p:nvSpPr>
        <p:spPr>
          <a:xfrm>
            <a:off x="628650" y="751986"/>
            <a:ext cx="7886700" cy="1674690"/>
          </a:xfrm>
        </p:spPr>
        <p:txBody>
          <a:bodyPr>
            <a:normAutofit/>
          </a:bodyPr>
          <a:lstStyle/>
          <a:p>
            <a:pPr algn="ctr"/>
            <a:r>
              <a:rPr lang="hr-HR" sz="3600" dirty="0">
                <a:latin typeface="Arial" panose="020B0604020202020204" pitchFamily="34" charset="0"/>
                <a:cs typeface="Arial" panose="020B0604020202020204" pitchFamily="34" charset="0"/>
              </a:rPr>
              <a:t>Stručna sprema, radna odjeća i isticanje naziva</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98339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3FE3B63-98A2-A1FC-E3ED-7355B0EA9D38}"/>
              </a:ext>
            </a:extLst>
          </p:cNvPr>
          <p:cNvSpPr>
            <a:spLocks noGrp="1"/>
          </p:cNvSpPr>
          <p:nvPr>
            <p:ph idx="1"/>
          </p:nvPr>
        </p:nvSpPr>
        <p:spPr/>
        <p:txBody>
          <a:bodyPr>
            <a:normAutofit fontScale="92500" lnSpcReduction="20000"/>
          </a:bodyPr>
          <a:lstStyle/>
          <a:p>
            <a:pPr algn="ctr"/>
            <a:r>
              <a:rPr lang="bs-Latn-BA" i="1" u="sng" dirty="0">
                <a:latin typeface="Arial" panose="020B0604020202020204" pitchFamily="34" charset="0"/>
                <a:cs typeface="Arial" panose="020B0604020202020204" pitchFamily="34" charset="0"/>
              </a:rPr>
              <a:t>Da li i administratori koji rade u veletrgovini (kompanija se bavi samo veleprodajom, nema maloprodaje), ali imaju kontakt s kupcima, daju im ponude i slično, izdaju i predaju fakture licima koje su lično došle u skladište da preuzmu robu, moraju imati odjeću sa logom firme? </a:t>
            </a:r>
          </a:p>
          <a:p>
            <a:pPr algn="ctr"/>
            <a:endParaRPr lang="en-US" dirty="0">
              <a:latin typeface="Arial" panose="020B0604020202020204" pitchFamily="34" charset="0"/>
              <a:cs typeface="Arial" panose="020B0604020202020204" pitchFamily="34" charset="0"/>
            </a:endParaRPr>
          </a:p>
          <a:p>
            <a:pPr algn="ctr"/>
            <a:r>
              <a:rPr lang="bs-Latn-BA" i="1" u="sng" dirty="0">
                <a:latin typeface="Arial" panose="020B0604020202020204" pitchFamily="34" charset="0"/>
                <a:cs typeface="Arial" panose="020B0604020202020204" pitchFamily="34" charset="0"/>
              </a:rPr>
              <a:t>Da li radnici u proizvodnji moraju imati radnu odjeću sa logom firme?.</a:t>
            </a:r>
          </a:p>
          <a:p>
            <a:pPr algn="ctr"/>
            <a:endParaRPr lang="en-US" dirty="0">
              <a:latin typeface="Arial" panose="020B0604020202020204" pitchFamily="34" charset="0"/>
              <a:cs typeface="Arial" panose="020B0604020202020204" pitchFamily="34" charset="0"/>
            </a:endParaRPr>
          </a:p>
          <a:p>
            <a:pPr algn="ctr"/>
            <a:r>
              <a:rPr lang="bs-Latn-BA" i="1" u="sng" dirty="0">
                <a:latin typeface="Arial" panose="020B0604020202020204" pitchFamily="34" charset="0"/>
                <a:cs typeface="Arial" panose="020B0604020202020204" pitchFamily="34" charset="0"/>
              </a:rPr>
              <a:t> Jesu li obavezni trgovci pojedinci koji prodaju u sklopu tržnice, tuđu robu, imati radnu odjeću s logom?</a:t>
            </a:r>
            <a:endParaRPr lang="en-US" dirty="0">
              <a:latin typeface="Arial" panose="020B060402020202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842018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AADCAEF-8445-BB39-2E5B-C7437DCC4070}"/>
              </a:ext>
            </a:extLst>
          </p:cNvPr>
          <p:cNvSpPr>
            <a:spLocks noGrp="1"/>
          </p:cNvSpPr>
          <p:nvPr>
            <p:ph idx="1"/>
          </p:nvPr>
        </p:nvSpPr>
        <p:spPr>
          <a:xfrm>
            <a:off x="497840" y="2235200"/>
            <a:ext cx="8105433" cy="4750655"/>
          </a:xfrm>
        </p:spPr>
        <p:txBody>
          <a:bodyPr>
            <a:normAutofit fontScale="47500" lnSpcReduction="20000"/>
          </a:bodyPr>
          <a:lstStyle/>
          <a:p>
            <a:pPr>
              <a:lnSpc>
                <a:spcPct val="120000"/>
              </a:lnSpc>
            </a:pPr>
            <a:r>
              <a:rPr lang="hr-HR" sz="2900" dirty="0">
                <a:latin typeface="Arial" panose="020B0604020202020204" pitchFamily="34" charset="0"/>
                <a:cs typeface="Arial" panose="020B0604020202020204" pitchFamily="34" charset="0"/>
              </a:rPr>
              <a:t>Zabranjena je prodaja alkoholnih pića i drugih pića koja sadrže alkohol, kao i duhana i duhanskih proizvoda licima mlađim od 18 godina.</a:t>
            </a:r>
            <a:endParaRPr lang="en-US" sz="2900" dirty="0">
              <a:latin typeface="Arial" panose="020B0604020202020204" pitchFamily="34" charset="0"/>
              <a:cs typeface="Arial" panose="020B0604020202020204" pitchFamily="34" charset="0"/>
            </a:endParaRPr>
          </a:p>
          <a:p>
            <a:pPr>
              <a:lnSpc>
                <a:spcPct val="120000"/>
              </a:lnSpc>
            </a:pPr>
            <a:r>
              <a:rPr lang="hr-HR" sz="2900" dirty="0">
                <a:latin typeface="Arial" panose="020B0604020202020204" pitchFamily="34" charset="0"/>
                <a:cs typeface="Arial" panose="020B0604020202020204" pitchFamily="34" charset="0"/>
              </a:rPr>
              <a:t>Obaveza isticanja  oznake o zabrani  prodaje alkoholnih pića i drugih pića koja sadrže alkohol, duhan i duhanski proizvodi,   licima mlađim od 18 godina-</a:t>
            </a:r>
            <a:endParaRPr lang="en-US" sz="2900" dirty="0">
              <a:latin typeface="Arial" panose="020B0604020202020204" pitchFamily="34" charset="0"/>
              <a:cs typeface="Arial" panose="020B0604020202020204" pitchFamily="34" charset="0"/>
            </a:endParaRPr>
          </a:p>
          <a:p>
            <a:pPr>
              <a:lnSpc>
                <a:spcPct val="120000"/>
              </a:lnSpc>
            </a:pPr>
            <a:r>
              <a:rPr lang="hr-HR" sz="2900" dirty="0">
                <a:latin typeface="Arial" panose="020B0604020202020204" pitchFamily="34" charset="0"/>
                <a:cs typeface="Arial" panose="020B0604020202020204" pitchFamily="34" charset="0"/>
              </a:rPr>
              <a:t>Na prodajnim mjestima, gdje se prodaju alkoholna pića i druga pića koja sadrže alkohol, duhan i duhanski proizvodi, mora biti istaknuta oznaka o zabrani njihove prodaje licima mlađim od 18 godina</a:t>
            </a:r>
            <a:endParaRPr lang="en-US" sz="2900" dirty="0">
              <a:latin typeface="Arial" panose="020B0604020202020204" pitchFamily="34" charset="0"/>
              <a:cs typeface="Arial" panose="020B0604020202020204" pitchFamily="34" charset="0"/>
            </a:endParaRPr>
          </a:p>
          <a:p>
            <a:pPr>
              <a:lnSpc>
                <a:spcPct val="120000"/>
              </a:lnSpc>
            </a:pPr>
            <a:r>
              <a:rPr lang="hr-HR" sz="2900" dirty="0">
                <a:latin typeface="Arial" panose="020B0604020202020204" pitchFamily="34" charset="0"/>
                <a:cs typeface="Arial" panose="020B0604020202020204" pitchFamily="34" charset="0"/>
              </a:rPr>
              <a:t>Novina u zakonu je zabrana oglašavanja, izlaganja i prodaje robe pornografskog sadržaja licima mlađim od 18 godina.</a:t>
            </a:r>
            <a:endParaRPr lang="en-US" sz="2900" dirty="0">
              <a:latin typeface="Arial" panose="020B0604020202020204" pitchFamily="34" charset="0"/>
              <a:cs typeface="Arial" panose="020B0604020202020204" pitchFamily="34" charset="0"/>
            </a:endParaRPr>
          </a:p>
          <a:p>
            <a:pPr>
              <a:lnSpc>
                <a:spcPct val="120000"/>
              </a:lnSpc>
            </a:pPr>
            <a:r>
              <a:rPr lang="hr-HR" sz="2900" dirty="0">
                <a:latin typeface="Arial" panose="020B0604020202020204" pitchFamily="34" charset="0"/>
                <a:cs typeface="Arial" panose="020B0604020202020204" pitchFamily="34" charset="0"/>
              </a:rPr>
              <a:t>Obveza trgovca da na prodajnim mjestima na kojima se prodaje roba pornografskog sadržaja, mora biti istaknuta oznaka o zabrani njihove prodaje licima mlađim od 18 godina.</a:t>
            </a:r>
            <a:endParaRPr lang="en-US" sz="2900" dirty="0">
              <a:latin typeface="Arial" panose="020B0604020202020204" pitchFamily="34" charset="0"/>
              <a:cs typeface="Arial" panose="020B0604020202020204" pitchFamily="34" charset="0"/>
            </a:endParaRPr>
          </a:p>
          <a:p>
            <a:pPr>
              <a:lnSpc>
                <a:spcPct val="120000"/>
              </a:lnSpc>
            </a:pPr>
            <a:r>
              <a:rPr lang="hr-HR" sz="2900" dirty="0">
                <a:latin typeface="Arial" panose="020B0604020202020204" pitchFamily="34" charset="0"/>
                <a:cs typeface="Arial" panose="020B0604020202020204" pitchFamily="34" charset="0"/>
              </a:rPr>
              <a:t>Da na prodajnim mjestima, gdje se prodaju alkoholna pića i druga pića koja sadrže alkohol, duhan i duhanski proizvodi, mora biti istaknuta oznaka o zabrani njihove prodaje licima mlađim od 18 godina</a:t>
            </a:r>
            <a:endParaRPr lang="en-US" sz="2900" dirty="0">
              <a:latin typeface="Arial" panose="020B0604020202020204" pitchFamily="34" charset="0"/>
              <a:cs typeface="Arial" panose="020B0604020202020204" pitchFamily="34" charset="0"/>
            </a:endParaRPr>
          </a:p>
          <a:p>
            <a:pPr>
              <a:lnSpc>
                <a:spcPct val="120000"/>
              </a:lnSpc>
            </a:pPr>
            <a:r>
              <a:rPr lang="hr-HR" sz="2900" i="1" u="sng" dirty="0">
                <a:latin typeface="Arial" panose="020B0604020202020204" pitchFamily="34" charset="0"/>
                <a:cs typeface="Arial" panose="020B0604020202020204" pitchFamily="34" charset="0"/>
              </a:rPr>
              <a:t>Da li je trgovac ovlašten da zahtjeva od potrošača identifikacijski dokument, kako bi utvrdio da se radi o maloljetnom licu?</a:t>
            </a:r>
            <a:endParaRPr lang="en-US" sz="2900" dirty="0">
              <a:latin typeface="Arial" panose="020B0604020202020204" pitchFamily="34" charset="0"/>
              <a:cs typeface="Arial" panose="020B0604020202020204" pitchFamily="34" charset="0"/>
            </a:endParaRPr>
          </a:p>
          <a:p>
            <a:endParaRPr lang="hr-HR" dirty="0"/>
          </a:p>
        </p:txBody>
      </p:sp>
      <p:sp>
        <p:nvSpPr>
          <p:cNvPr id="4" name="Naslov 1">
            <a:extLst>
              <a:ext uri="{FF2B5EF4-FFF2-40B4-BE49-F238E27FC236}">
                <a16:creationId xmlns="" xmlns:a16="http://schemas.microsoft.com/office/drawing/2014/main" id="{93BD49C3-7C29-8A7F-F386-531D60522407}"/>
              </a:ext>
            </a:extLst>
          </p:cNvPr>
          <p:cNvSpPr>
            <a:spLocks noGrp="1"/>
          </p:cNvSpPr>
          <p:nvPr>
            <p:ph type="title"/>
          </p:nvPr>
        </p:nvSpPr>
        <p:spPr>
          <a:xfrm>
            <a:off x="619858" y="1026160"/>
            <a:ext cx="7886700" cy="2054665"/>
          </a:xfrm>
        </p:spPr>
        <p:txBody>
          <a:bodyPr>
            <a:noAutofit/>
          </a:bodyPr>
          <a:lstStyle/>
          <a:p>
            <a:pPr algn="ctr"/>
            <a:r>
              <a:rPr lang="bs-Latn-BA" sz="3600" dirty="0">
                <a:latin typeface="Arial" panose="020B0604020202020204" pitchFamily="34" charset="0"/>
                <a:cs typeface="Arial" panose="020B0604020202020204" pitchFamily="34" charset="0"/>
              </a:rPr>
              <a:t>Zabrana prodaje proizvoda maloljetnim licima</a:t>
            </a:r>
            <a:r>
              <a:rPr lang="en-US" sz="3600" dirty="0">
                <a:latin typeface="Arial" panose="020B0604020202020204" pitchFamily="34" charset="0"/>
                <a:cs typeface="Arial" panose="020B0604020202020204" pitchFamily="34" charset="0"/>
              </a:rPr>
              <a:t/>
            </a:r>
            <a:br>
              <a:rPr lang="en-US" sz="3600" dirty="0">
                <a:latin typeface="Arial" panose="020B0604020202020204" pitchFamily="34" charset="0"/>
                <a:cs typeface="Arial" panose="020B0604020202020204" pitchFamily="34" charset="0"/>
              </a:rPr>
            </a:b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6174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998AAF5-FB3F-5A3E-8341-6456A63264CC}"/>
              </a:ext>
            </a:extLst>
          </p:cNvPr>
          <p:cNvSpPr>
            <a:spLocks noGrp="1"/>
          </p:cNvSpPr>
          <p:nvPr>
            <p:ph type="title"/>
          </p:nvPr>
        </p:nvSpPr>
        <p:spPr>
          <a:xfrm>
            <a:off x="628650" y="787157"/>
            <a:ext cx="7886700" cy="1787231"/>
          </a:xfrm>
        </p:spPr>
        <p:txBody>
          <a:bodyPr>
            <a:normAutofit/>
          </a:bodyPr>
          <a:lstStyle/>
          <a:p>
            <a:pPr algn="ctr"/>
            <a:r>
              <a:rPr lang="hr-HR" sz="3200" dirty="0">
                <a:latin typeface="Arial" panose="020B0604020202020204" pitchFamily="34" charset="0"/>
                <a:cs typeface="Arial" panose="020B0604020202020204" pitchFamily="34" charset="0"/>
              </a:rPr>
              <a:t>Obavljanje drugih djelatnosti u prodajnom objektu</a:t>
            </a:r>
            <a:endParaRPr lang="hr-HR" sz="3200" dirty="0"/>
          </a:p>
        </p:txBody>
      </p:sp>
      <p:sp>
        <p:nvSpPr>
          <p:cNvPr id="3" name="Content Placeholder 2">
            <a:extLst>
              <a:ext uri="{FF2B5EF4-FFF2-40B4-BE49-F238E27FC236}">
                <a16:creationId xmlns="" xmlns:a16="http://schemas.microsoft.com/office/drawing/2014/main" id="{B0831905-D950-0B8B-8DFE-5C5ADD92EBE6}"/>
              </a:ext>
            </a:extLst>
          </p:cNvPr>
          <p:cNvSpPr>
            <a:spLocks noGrp="1"/>
          </p:cNvSpPr>
          <p:nvPr>
            <p:ph idx="1"/>
          </p:nvPr>
        </p:nvSpPr>
        <p:spPr>
          <a:xfrm>
            <a:off x="628650" y="2193143"/>
            <a:ext cx="7886700" cy="4814327"/>
          </a:xfrm>
        </p:spPr>
        <p:txBody>
          <a:bodyPr>
            <a:normAutofit fontScale="92500" lnSpcReduction="20000"/>
          </a:bodyPr>
          <a:lstStyle/>
          <a:p>
            <a:pPr>
              <a:lnSpc>
                <a:spcPct val="120000"/>
              </a:lnSpc>
            </a:pPr>
            <a:r>
              <a:rPr lang="hr-HR" sz="2100" dirty="0">
                <a:latin typeface="Arial" panose="020B0604020202020204" pitchFamily="34" charset="0"/>
                <a:cs typeface="Arial" panose="020B0604020202020204" pitchFamily="34" charset="0"/>
              </a:rPr>
              <a:t>Trgovac u prodajnom objektu za prodaju robe na malo pored trgovinske može obavljati i neku drugu djelatnost odnosno da obezbijedi zadovoljavanje drugih potreba potrošača ako ispunjava uslove po posebnom propisu, </a:t>
            </a:r>
            <a:endParaRPr lang="en-US" sz="2100" dirty="0">
              <a:latin typeface="Arial" panose="020B0604020202020204" pitchFamily="34" charset="0"/>
              <a:cs typeface="Arial" panose="020B0604020202020204" pitchFamily="34" charset="0"/>
            </a:endParaRPr>
          </a:p>
          <a:p>
            <a:pPr>
              <a:lnSpc>
                <a:spcPct val="120000"/>
              </a:lnSpc>
            </a:pPr>
            <a:r>
              <a:rPr lang="hr-HR" sz="2100" dirty="0">
                <a:latin typeface="Arial" panose="020B0604020202020204" pitchFamily="34" charset="0"/>
                <a:cs typeface="Arial" panose="020B0604020202020204" pitchFamily="34" charset="0"/>
              </a:rPr>
              <a:t>Drugom djelatnošću, odnosno drugim potrebama u smislu stava (1) ovog člana smatra se:</a:t>
            </a:r>
            <a:endParaRPr lang="en-US" sz="2100" dirty="0">
              <a:latin typeface="Arial" panose="020B0604020202020204" pitchFamily="34" charset="0"/>
              <a:cs typeface="Arial" panose="020B0604020202020204" pitchFamily="34" charset="0"/>
            </a:endParaRPr>
          </a:p>
          <a:p>
            <a:pPr marL="0" indent="0">
              <a:lnSpc>
                <a:spcPct val="120000"/>
              </a:lnSpc>
              <a:buNone/>
            </a:pPr>
            <a:r>
              <a:rPr lang="hr-HR" sz="2100" dirty="0" smtClean="0">
                <a:latin typeface="Arial" panose="020B0604020202020204" pitchFamily="34" charset="0"/>
                <a:cs typeface="Arial" panose="020B0604020202020204" pitchFamily="34" charset="0"/>
              </a:rPr>
              <a:t>	a</a:t>
            </a:r>
            <a:r>
              <a:rPr lang="hr-HR" sz="2100" dirty="0">
                <a:latin typeface="Arial" panose="020B0604020202020204" pitchFamily="34" charset="0"/>
                <a:cs typeface="Arial" panose="020B0604020202020204" pitchFamily="34" charset="0"/>
              </a:rPr>
              <a:t>) pružanje ugostiteljskih, zanatskih, finansijskih i drugih </a:t>
            </a:r>
            <a:r>
              <a:rPr lang="hr-HR" sz="2100" dirty="0" smtClean="0">
                <a:latin typeface="Arial" panose="020B0604020202020204" pitchFamily="34" charset="0"/>
                <a:cs typeface="Arial" panose="020B0604020202020204" pitchFamily="34" charset="0"/>
              </a:rPr>
              <a:t>	sličnih </a:t>
            </a:r>
            <a:r>
              <a:rPr lang="hr-HR" sz="2100" dirty="0">
                <a:latin typeface="Arial" panose="020B0604020202020204" pitchFamily="34" charset="0"/>
                <a:cs typeface="Arial" panose="020B0604020202020204" pitchFamily="34" charset="0"/>
              </a:rPr>
              <a:t>usluga,</a:t>
            </a:r>
            <a:endParaRPr lang="en-US" sz="2100" dirty="0">
              <a:latin typeface="Arial" panose="020B0604020202020204" pitchFamily="34" charset="0"/>
              <a:cs typeface="Arial" panose="020B0604020202020204" pitchFamily="34" charset="0"/>
            </a:endParaRPr>
          </a:p>
          <a:p>
            <a:pPr marL="0" indent="0">
              <a:lnSpc>
                <a:spcPct val="120000"/>
              </a:lnSpc>
              <a:buNone/>
            </a:pPr>
            <a:r>
              <a:rPr lang="hr-HR" sz="2100" dirty="0" smtClean="0">
                <a:latin typeface="Arial" panose="020B0604020202020204" pitchFamily="34" charset="0"/>
                <a:cs typeface="Arial" panose="020B0604020202020204" pitchFamily="34" charset="0"/>
              </a:rPr>
              <a:t>	b</a:t>
            </a:r>
            <a:r>
              <a:rPr lang="hr-HR" sz="2100" dirty="0">
                <a:latin typeface="Arial" panose="020B0604020202020204" pitchFamily="34" charset="0"/>
                <a:cs typeface="Arial" panose="020B0604020202020204" pitchFamily="34" charset="0"/>
              </a:rPr>
              <a:t>) čuvanje djece,</a:t>
            </a:r>
            <a:endParaRPr lang="en-US" sz="2100" dirty="0">
              <a:latin typeface="Arial" panose="020B0604020202020204" pitchFamily="34" charset="0"/>
              <a:cs typeface="Arial" panose="020B0604020202020204" pitchFamily="34" charset="0"/>
            </a:endParaRPr>
          </a:p>
          <a:p>
            <a:pPr marL="0" indent="0">
              <a:lnSpc>
                <a:spcPct val="120000"/>
              </a:lnSpc>
              <a:buNone/>
            </a:pPr>
            <a:r>
              <a:rPr lang="hr-HR" sz="2100" dirty="0" smtClean="0">
                <a:latin typeface="Arial" panose="020B0604020202020204" pitchFamily="34" charset="0"/>
                <a:cs typeface="Arial" panose="020B0604020202020204" pitchFamily="34" charset="0"/>
              </a:rPr>
              <a:t>	c</a:t>
            </a:r>
            <a:r>
              <a:rPr lang="hr-HR" sz="2100" dirty="0">
                <a:latin typeface="Arial" panose="020B0604020202020204" pitchFamily="34" charset="0"/>
                <a:cs typeface="Arial" panose="020B0604020202020204" pitchFamily="34" charset="0"/>
              </a:rPr>
              <a:t>) čuvanje stvari</a:t>
            </a:r>
            <a:endParaRPr lang="en-US" sz="2100" dirty="0">
              <a:latin typeface="Arial" panose="020B0604020202020204" pitchFamily="34" charset="0"/>
              <a:cs typeface="Arial" panose="020B0604020202020204" pitchFamily="34" charset="0"/>
            </a:endParaRPr>
          </a:p>
          <a:p>
            <a:pPr>
              <a:lnSpc>
                <a:spcPct val="120000"/>
              </a:lnSpc>
            </a:pPr>
            <a:r>
              <a:rPr lang="hr-HR" sz="2100" dirty="0">
                <a:latin typeface="Arial" panose="020B0604020202020204" pitchFamily="34" charset="0"/>
                <a:cs typeface="Arial" panose="020B0604020202020204" pitchFamily="34" charset="0"/>
              </a:rPr>
              <a:t>Prostor namijenjen toj djelatnosti mora biti fizički ili vidno odvojen od dijela prodajnog objekta namijenjenog obavljanju trgovinske djelatnosti.</a:t>
            </a:r>
            <a:endParaRPr lang="en-US" sz="2100" dirty="0">
              <a:latin typeface="Arial" panose="020B060402020202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3891659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zervirano mjesto sadržaja 2">
            <a:extLst>
              <a:ext uri="{FF2B5EF4-FFF2-40B4-BE49-F238E27FC236}">
                <a16:creationId xmlns="" xmlns:a16="http://schemas.microsoft.com/office/drawing/2014/main" id="{B7A15C24-6936-8E89-E965-7325AD0F473B}"/>
              </a:ext>
            </a:extLst>
          </p:cNvPr>
          <p:cNvSpPr>
            <a:spLocks noGrp="1"/>
          </p:cNvSpPr>
          <p:nvPr>
            <p:ph idx="1"/>
          </p:nvPr>
        </p:nvSpPr>
        <p:spPr>
          <a:xfrm>
            <a:off x="628650" y="1354015"/>
            <a:ext cx="7886700" cy="4822948"/>
          </a:xfrm>
        </p:spPr>
        <p:txBody>
          <a:bodyPr>
            <a:normAutofit/>
          </a:bodyPr>
          <a:lstStyle/>
          <a:p>
            <a:pPr algn="just">
              <a:lnSpc>
                <a:spcPct val="110000"/>
              </a:lnSpc>
            </a:pPr>
            <a:r>
              <a:rPr lang="hr-HR" sz="1800" dirty="0">
                <a:latin typeface="Arial" panose="020B0604020202020204" pitchFamily="34" charset="0"/>
                <a:cs typeface="Arial" panose="020B0604020202020204" pitchFamily="34" charset="0"/>
              </a:rPr>
              <a:t>Trgovac može u prodajnom objektu dodatno obrađivati, odnosno dorađivati hranu, uz ispunjavanje uslova propisnih posebnim propisom, tako da bude primjerena za upotrebu. Konzumacija hrane u prodajnom objektu je zabranjena.</a:t>
            </a:r>
            <a:endParaRPr lang="en-US" sz="1800" dirty="0">
              <a:latin typeface="Arial" panose="020B0604020202020204" pitchFamily="34" charset="0"/>
              <a:cs typeface="Arial" panose="020B0604020202020204" pitchFamily="34" charset="0"/>
            </a:endParaRPr>
          </a:p>
          <a:p>
            <a:pPr algn="just">
              <a:lnSpc>
                <a:spcPct val="110000"/>
              </a:lnSpc>
            </a:pPr>
            <a:r>
              <a:rPr lang="hr-HR" sz="1800" i="1" u="sng" dirty="0">
                <a:latin typeface="Arial" panose="020B0604020202020204" pitchFamily="34" charset="0"/>
                <a:cs typeface="Arial" panose="020B0604020202020204" pitchFamily="34" charset="0"/>
              </a:rPr>
              <a:t>Trgovac može </a:t>
            </a:r>
            <a:r>
              <a:rPr lang="hr-HR" sz="1800" i="1" u="sng" dirty="0" err="1">
                <a:latin typeface="Arial" panose="020B0604020202020204" pitchFamily="34" charset="0"/>
                <a:cs typeface="Arial" panose="020B0604020202020204" pitchFamily="34" charset="0"/>
              </a:rPr>
              <a:t>obezbijediti</a:t>
            </a:r>
            <a:r>
              <a:rPr lang="hr-HR" sz="1800" i="1" u="sng" dirty="0">
                <a:latin typeface="Arial" panose="020B0604020202020204" pitchFamily="34" charset="0"/>
                <a:cs typeface="Arial" panose="020B0604020202020204" pitchFamily="34" charset="0"/>
              </a:rPr>
              <a:t> poseban, vidno odvojen prostor za konzumaciju hrane u prodajnom objektu, u skladu sa propisima iz oblasti ugostiteljstva</a:t>
            </a:r>
            <a:r>
              <a:rPr lang="hr-HR"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110000"/>
              </a:lnSpc>
            </a:pPr>
            <a:r>
              <a:rPr lang="hr-HR" sz="1800" dirty="0">
                <a:latin typeface="Arial" panose="020B0604020202020204" pitchFamily="34" charset="0"/>
                <a:cs typeface="Arial" panose="020B0604020202020204" pitchFamily="34" charset="0"/>
              </a:rPr>
              <a:t>U prodajnom objektu ili ispred njega dopuštene su besplatne degustacije pojedinih vrsta robe na kojima je istaknuta oznaka za tu svrhu. </a:t>
            </a:r>
            <a:endParaRPr lang="en-US" sz="1800" dirty="0">
              <a:latin typeface="Arial" panose="020B0604020202020204" pitchFamily="34" charset="0"/>
              <a:cs typeface="Arial" panose="020B0604020202020204" pitchFamily="34" charset="0"/>
            </a:endParaRPr>
          </a:p>
          <a:p>
            <a:pPr algn="just">
              <a:lnSpc>
                <a:spcPct val="110000"/>
              </a:lnSpc>
            </a:pPr>
            <a:r>
              <a:rPr lang="hr-HR" sz="1800" dirty="0">
                <a:latin typeface="Arial" panose="020B0604020202020204" pitchFamily="34" charset="0"/>
                <a:cs typeface="Arial" panose="020B0604020202020204" pitchFamily="34" charset="0"/>
              </a:rPr>
              <a:t>Ukoliko se obavlja druga djelatnost za istu se mora </a:t>
            </a:r>
            <a:r>
              <a:rPr lang="hr-HR" sz="1800" dirty="0" err="1">
                <a:latin typeface="Arial" panose="020B0604020202020204" pitchFamily="34" charset="0"/>
                <a:cs typeface="Arial" panose="020B0604020202020204" pitchFamily="34" charset="0"/>
              </a:rPr>
              <a:t>registrovati</a:t>
            </a:r>
            <a:r>
              <a:rPr lang="hr-HR" sz="1800" dirty="0">
                <a:latin typeface="Arial" panose="020B0604020202020204" pitchFamily="34" charset="0"/>
                <a:cs typeface="Arial" panose="020B0604020202020204" pitchFamily="34" charset="0"/>
              </a:rPr>
              <a:t> u skladu s posebnim propisima</a:t>
            </a:r>
            <a:endParaRPr lang="en-US" sz="1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04297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A4320FE-79D8-2651-1720-EABC17861678}"/>
              </a:ext>
            </a:extLst>
          </p:cNvPr>
          <p:cNvSpPr>
            <a:spLocks noGrp="1"/>
          </p:cNvSpPr>
          <p:nvPr>
            <p:ph type="title"/>
          </p:nvPr>
        </p:nvSpPr>
        <p:spPr>
          <a:xfrm>
            <a:off x="628650" y="523386"/>
            <a:ext cx="8149590" cy="1970111"/>
          </a:xfrm>
        </p:spPr>
        <p:txBody>
          <a:bodyPr>
            <a:normAutofit/>
          </a:bodyPr>
          <a:lstStyle/>
          <a:p>
            <a:pPr algn="ctr"/>
            <a:r>
              <a:rPr lang="bs-Latn-BA" sz="3600" dirty="0">
                <a:latin typeface="Arial" panose="020B0604020202020204" pitchFamily="34" charset="0"/>
                <a:cs typeface="Arial" panose="020B0604020202020204" pitchFamily="34" charset="0"/>
              </a:rPr>
              <a:t>Početak rada i registracija </a:t>
            </a:r>
            <a:r>
              <a:rPr lang="bs-Latn-BA" sz="3600" dirty="0" smtClean="0">
                <a:latin typeface="Arial" panose="020B0604020202020204" pitchFamily="34" charset="0"/>
                <a:cs typeface="Arial" panose="020B0604020202020204" pitchFamily="34" charset="0"/>
              </a:rPr>
              <a:t>trgovca</a:t>
            </a:r>
            <a:endParaRPr lang="hr-HR" sz="3600" dirty="0"/>
          </a:p>
        </p:txBody>
      </p:sp>
      <p:sp>
        <p:nvSpPr>
          <p:cNvPr id="3" name="Content Placeholder 2">
            <a:extLst>
              <a:ext uri="{FF2B5EF4-FFF2-40B4-BE49-F238E27FC236}">
                <a16:creationId xmlns="" xmlns:a16="http://schemas.microsoft.com/office/drawing/2014/main" id="{155A126A-413B-571B-8438-025A84AAEC64}"/>
              </a:ext>
            </a:extLst>
          </p:cNvPr>
          <p:cNvSpPr>
            <a:spLocks noGrp="1"/>
          </p:cNvSpPr>
          <p:nvPr>
            <p:ph idx="1"/>
          </p:nvPr>
        </p:nvSpPr>
        <p:spPr>
          <a:xfrm>
            <a:off x="628650" y="1825624"/>
            <a:ext cx="7886700" cy="4689475"/>
          </a:xfrm>
        </p:spPr>
        <p:txBody>
          <a:bodyPr>
            <a:normAutofit fontScale="85000" lnSpcReduction="20000"/>
          </a:bodyPr>
          <a:lstStyle/>
          <a:p>
            <a:pPr algn="just">
              <a:lnSpc>
                <a:spcPct val="120000"/>
              </a:lnSpc>
            </a:pPr>
            <a:r>
              <a:rPr lang="hr-HR" sz="2300" b="1" dirty="0">
                <a:latin typeface="Arial" panose="020B0604020202020204" pitchFamily="34" charset="0"/>
                <a:cs typeface="Arial" panose="020B0604020202020204" pitchFamily="34" charset="0"/>
              </a:rPr>
              <a:t>Trgovac-pravno lice</a:t>
            </a:r>
            <a:r>
              <a:rPr lang="hr-HR" sz="2300" dirty="0">
                <a:latin typeface="Arial" panose="020B0604020202020204" pitchFamily="34" charset="0"/>
                <a:cs typeface="Arial" panose="020B0604020202020204" pitchFamily="34" charset="0"/>
              </a:rPr>
              <a:t>, može početi raditi u prodajnom objektu nakon što nadležnom organu podnese dokaz o registraciji, izjavu iz člana 14. stav (5) ovog zakona, i obavijest o datumu početka rada za svaki prodajni objekat, najkasnije u roku </a:t>
            </a:r>
            <a:r>
              <a:rPr lang="hr-HR" sz="2300" b="1" dirty="0">
                <a:latin typeface="Arial" panose="020B0604020202020204" pitchFamily="34" charset="0"/>
                <a:cs typeface="Arial" panose="020B0604020202020204" pitchFamily="34" charset="0"/>
              </a:rPr>
              <a:t>od pet dana prije početka rada.</a:t>
            </a:r>
            <a:endParaRPr lang="en-US" sz="2300" dirty="0">
              <a:latin typeface="Arial" panose="020B0604020202020204" pitchFamily="34" charset="0"/>
              <a:cs typeface="Arial" panose="020B0604020202020204" pitchFamily="34" charset="0"/>
            </a:endParaRPr>
          </a:p>
          <a:p>
            <a:pPr algn="just">
              <a:lnSpc>
                <a:spcPct val="120000"/>
              </a:lnSpc>
            </a:pPr>
            <a:r>
              <a:rPr lang="hr-HR" sz="2300" dirty="0">
                <a:latin typeface="Arial" panose="020B0604020202020204" pitchFamily="34" charset="0"/>
                <a:cs typeface="Arial" panose="020B0604020202020204" pitchFamily="34" charset="0"/>
              </a:rPr>
              <a:t>Ispunjenost uslova iz člana 14. ovog zakona provjerava nadležna inspekcija, svaka u okviru svoje nadležnosti, u roku od 30 dana od dana prijema obavijesti i izjave iz stava (1) ovog člana.</a:t>
            </a:r>
            <a:endParaRPr lang="en-US" sz="2300" dirty="0">
              <a:latin typeface="Arial" panose="020B0604020202020204" pitchFamily="34" charset="0"/>
              <a:cs typeface="Arial" panose="020B0604020202020204" pitchFamily="34" charset="0"/>
            </a:endParaRPr>
          </a:p>
          <a:p>
            <a:pPr algn="just">
              <a:lnSpc>
                <a:spcPct val="120000"/>
              </a:lnSpc>
            </a:pPr>
            <a:r>
              <a:rPr lang="hr-HR" sz="2300" b="1" dirty="0">
                <a:latin typeface="Arial" panose="020B0604020202020204" pitchFamily="34" charset="0"/>
                <a:cs typeface="Arial" panose="020B0604020202020204" pitchFamily="34" charset="0"/>
              </a:rPr>
              <a:t>Trgovac-fizičko lice</a:t>
            </a:r>
            <a:r>
              <a:rPr lang="hr-HR" sz="2300" dirty="0">
                <a:latin typeface="Arial" panose="020B0604020202020204" pitchFamily="34" charset="0"/>
                <a:cs typeface="Arial" panose="020B0604020202020204" pitchFamily="34" charset="0"/>
              </a:rPr>
              <a:t> organizovan kao trgovačka radnja ili kao trgovac pojedinac, može da počne obavljanje djelatnosti i da mijenja uslove njenog obavljanja kada od nadležnog organa dobije rješenje, kojim se trgovcu u svojstvu fizičkog lica, odobrava obavljanje trgovačke djelatnosti.</a:t>
            </a:r>
            <a:endParaRPr lang="en-US" sz="2300" dirty="0">
              <a:latin typeface="Arial" panose="020B060402020202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1670051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52423"/>
            <a:ext cx="7886700" cy="773202"/>
          </a:xfrm>
        </p:spPr>
        <p:txBody>
          <a:bodyPr>
            <a:normAutofit fontScale="90000"/>
          </a:bodyPr>
          <a:lstStyle/>
          <a:p>
            <a:pPr algn="ctr"/>
            <a:r>
              <a:rPr lang="pl-PL" sz="4000" dirty="0">
                <a:latin typeface="Arial" panose="020B0604020202020204" pitchFamily="34" charset="0"/>
                <a:cs typeface="Arial" panose="020B0604020202020204" pitchFamily="34" charset="0"/>
              </a:rPr>
              <a:t>Razlozi za donošenje novog Zakona</a:t>
            </a:r>
            <a:endParaRPr lang="en-US" sz="4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32500" lnSpcReduction="20000"/>
          </a:bodyPr>
          <a:lstStyle/>
          <a:p>
            <a:pPr algn="just">
              <a:lnSpc>
                <a:spcPct val="150000"/>
              </a:lnSpc>
              <a:spcBef>
                <a:spcPts val="1800"/>
              </a:spcBef>
              <a:buFont typeface="Arial" panose="020B0604020202020204" pitchFamily="34" charset="0"/>
              <a:buChar char="•"/>
            </a:pPr>
            <a:r>
              <a:rPr lang="bs-Latn-BA" sz="5000" dirty="0">
                <a:latin typeface="Arial" panose="020B0604020202020204" pitchFamily="34" charset="0"/>
                <a:cs typeface="Arial" panose="020B0604020202020204" pitchFamily="34" charset="0"/>
              </a:rPr>
              <a:t>Djelatnost trgovine institucionalno je bila uređena Zakonom o unutrašnjoj trgovini („Službene novine Federacije BiH“, br. 40/10 i 79/17). </a:t>
            </a:r>
          </a:p>
          <a:p>
            <a:pPr algn="just">
              <a:lnSpc>
                <a:spcPct val="150000"/>
              </a:lnSpc>
              <a:spcBef>
                <a:spcPts val="1800"/>
              </a:spcBef>
              <a:buFont typeface="Arial" panose="020B0604020202020204" pitchFamily="34" charset="0"/>
              <a:buChar char="•"/>
            </a:pPr>
            <a:r>
              <a:rPr lang="bs-Latn-BA" sz="5000" dirty="0">
                <a:latin typeface="Arial" panose="020B0604020202020204" pitchFamily="34" charset="0"/>
                <a:cs typeface="Arial" panose="020B0604020202020204" pitchFamily="34" charset="0"/>
              </a:rPr>
              <a:t>Potreba da se odgovori zahtjevima prakse koji su se pojavili tokom primjene Zakona uslovili su potrebu za donošenjem savremenijeg propisa. Primjena Zakona pokazala je da određene odredbe trebaju preispitati i drugačije urediti. </a:t>
            </a:r>
          </a:p>
          <a:p>
            <a:pPr algn="just">
              <a:lnSpc>
                <a:spcPct val="150000"/>
              </a:lnSpc>
              <a:spcBef>
                <a:spcPts val="1800"/>
              </a:spcBef>
              <a:buFont typeface="Arial" panose="020B0604020202020204" pitchFamily="34" charset="0"/>
              <a:buChar char="•"/>
            </a:pPr>
            <a:r>
              <a:rPr lang="bs-Latn-BA" sz="5000" dirty="0">
                <a:latin typeface="Arial" panose="020B0604020202020204" pitchFamily="34" charset="0"/>
                <a:cs typeface="Arial" panose="020B0604020202020204" pitchFamily="34" charset="0"/>
              </a:rPr>
              <a:t>Potpuno novi zakon praktično sublimira sva ranija rješenja u sferi obavljanja djelatnosti trgovine, ali i uvodi sasvim nove odredbe i mjere koje se nisu mogle sprovesti izmjenama i dopunama Zakona. </a:t>
            </a:r>
          </a:p>
          <a:p>
            <a:pPr algn="just">
              <a:lnSpc>
                <a:spcPct val="150000"/>
              </a:lnSpc>
              <a:spcBef>
                <a:spcPts val="1800"/>
              </a:spcBef>
              <a:buFont typeface="Arial" panose="020B0604020202020204" pitchFamily="34" charset="0"/>
              <a:buChar char="•"/>
            </a:pPr>
            <a:r>
              <a:rPr lang="bs-Latn-BA" sz="5000" dirty="0">
                <a:latin typeface="Arial" panose="020B0604020202020204" pitchFamily="34" charset="0"/>
                <a:cs typeface="Arial" panose="020B0604020202020204" pitchFamily="34" charset="0"/>
              </a:rPr>
              <a:t>Razlozi za donošenje Zakona zasnovani su i na potrebi da se na odgovarajući način regulišu pitanja za koja je u primjeni važećeg Zakona ocijenjeno da su uređena na nedovoljno precizan način.</a:t>
            </a:r>
          </a:p>
          <a:p>
            <a:pPr marL="0" indent="0">
              <a:buNone/>
            </a:pPr>
            <a:endParaRPr lang="en-US" dirty="0"/>
          </a:p>
        </p:txBody>
      </p:sp>
    </p:spTree>
    <p:extLst>
      <p:ext uri="{BB962C8B-B14F-4D97-AF65-F5344CB8AC3E}">
        <p14:creationId xmlns:p14="http://schemas.microsoft.com/office/powerpoint/2010/main" val="35133050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AF410F2-C0F1-F758-762F-9FE31008C92D}"/>
              </a:ext>
            </a:extLst>
          </p:cNvPr>
          <p:cNvSpPr>
            <a:spLocks noGrp="1"/>
          </p:cNvSpPr>
          <p:nvPr>
            <p:ph idx="1"/>
          </p:nvPr>
        </p:nvSpPr>
        <p:spPr>
          <a:xfrm>
            <a:off x="628650" y="2643309"/>
            <a:ext cx="7886700" cy="4912800"/>
          </a:xfrm>
        </p:spPr>
        <p:txBody>
          <a:bodyPr/>
          <a:lstStyle/>
          <a:p>
            <a:pPr algn="just"/>
            <a:r>
              <a:rPr lang="hr-HR" dirty="0">
                <a:latin typeface="Arial" panose="020B0604020202020204" pitchFamily="34" charset="0"/>
                <a:cs typeface="Arial" panose="020B0604020202020204" pitchFamily="34" charset="0"/>
              </a:rPr>
              <a:t>Trgovačka radnja se osniva donošenjem rješenja, kojim se trgovcu u svojstvu fizičkog lica, odobrava obavljanje trgovačke djelatnosti.</a:t>
            </a:r>
            <a:endParaRPr lang="en-US" dirty="0">
              <a:latin typeface="Arial" panose="020B0604020202020204" pitchFamily="34" charset="0"/>
              <a:cs typeface="Arial" panose="020B0604020202020204" pitchFamily="34" charset="0"/>
            </a:endParaRPr>
          </a:p>
          <a:p>
            <a:pPr algn="just"/>
            <a:r>
              <a:rPr lang="hr-HR" dirty="0">
                <a:latin typeface="Arial" panose="020B0604020202020204" pitchFamily="34" charset="0"/>
                <a:cs typeface="Arial" panose="020B0604020202020204" pitchFamily="34" charset="0"/>
              </a:rPr>
              <a:t>Rješenje iz s donosi nadležni organ.</a:t>
            </a:r>
            <a:endParaRPr lang="en-US" dirty="0">
              <a:latin typeface="Arial" panose="020B0604020202020204" pitchFamily="34" charset="0"/>
              <a:cs typeface="Arial" panose="020B0604020202020204" pitchFamily="34" charset="0"/>
            </a:endParaRPr>
          </a:p>
          <a:p>
            <a:pPr algn="just"/>
            <a:r>
              <a:rPr lang="hr-HR" dirty="0">
                <a:latin typeface="Arial" panose="020B0604020202020204" pitchFamily="34" charset="0"/>
                <a:cs typeface="Arial" panose="020B0604020202020204" pitchFamily="34" charset="0"/>
              </a:rPr>
              <a:t>Rok za donošenje rješenje je </a:t>
            </a:r>
            <a:r>
              <a:rPr lang="hr-HR" u="sng" dirty="0">
                <a:latin typeface="Arial" panose="020B0604020202020204" pitchFamily="34" charset="0"/>
                <a:cs typeface="Arial" panose="020B0604020202020204" pitchFamily="34" charset="0"/>
              </a:rPr>
              <a:t>8 dana (raniji Zakon 15 dana)od dana podnošenja urednog zahtjeva </a:t>
            </a:r>
            <a:endParaRPr lang="en-US" dirty="0">
              <a:latin typeface="Arial" panose="020B0604020202020204" pitchFamily="34" charset="0"/>
              <a:cs typeface="Arial" panose="020B0604020202020204" pitchFamily="34" charset="0"/>
            </a:endParaRPr>
          </a:p>
          <a:p>
            <a:endParaRPr lang="hr-HR" dirty="0"/>
          </a:p>
        </p:txBody>
      </p:sp>
      <p:sp>
        <p:nvSpPr>
          <p:cNvPr id="4" name="Naslov 1">
            <a:extLst>
              <a:ext uri="{FF2B5EF4-FFF2-40B4-BE49-F238E27FC236}">
                <a16:creationId xmlns="" xmlns:a16="http://schemas.microsoft.com/office/drawing/2014/main" id="{B391A534-2A9C-E758-1B01-9B380DD87E3C}"/>
              </a:ext>
            </a:extLst>
          </p:cNvPr>
          <p:cNvSpPr>
            <a:spLocks noGrp="1"/>
          </p:cNvSpPr>
          <p:nvPr>
            <p:ph type="title"/>
          </p:nvPr>
        </p:nvSpPr>
        <p:spPr>
          <a:xfrm>
            <a:off x="628650" y="1235563"/>
            <a:ext cx="7886700" cy="2110789"/>
          </a:xfrm>
        </p:spPr>
        <p:txBody>
          <a:bodyPr/>
          <a:lstStyle/>
          <a:p>
            <a:pPr algn="ctr"/>
            <a:r>
              <a:rPr lang="hr-HR" sz="3600" dirty="0">
                <a:latin typeface="Arial" panose="020B0604020202020204" pitchFamily="34" charset="0"/>
                <a:cs typeface="Arial" panose="020B0604020202020204" pitchFamily="34" charset="0"/>
              </a:rPr>
              <a:t>Osnivanje trgovačke radnje</a:t>
            </a:r>
            <a:r>
              <a:rPr lang="en-US" dirty="0"/>
              <a:t/>
            </a:r>
            <a:br>
              <a:rPr lang="en-US" dirty="0"/>
            </a:br>
            <a:endParaRPr lang="en-US" dirty="0"/>
          </a:p>
        </p:txBody>
      </p:sp>
    </p:spTree>
    <p:extLst>
      <p:ext uri="{BB962C8B-B14F-4D97-AF65-F5344CB8AC3E}">
        <p14:creationId xmlns:p14="http://schemas.microsoft.com/office/powerpoint/2010/main" val="5406609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4ED864D-5AEC-F46D-81E0-9A0422A9F1BC}"/>
              </a:ext>
            </a:extLst>
          </p:cNvPr>
          <p:cNvSpPr>
            <a:spLocks noGrp="1"/>
          </p:cNvSpPr>
          <p:nvPr>
            <p:ph idx="1"/>
          </p:nvPr>
        </p:nvSpPr>
        <p:spPr>
          <a:xfrm>
            <a:off x="628650" y="1764081"/>
            <a:ext cx="7886700" cy="5181842"/>
          </a:xfrm>
        </p:spPr>
        <p:txBody>
          <a:bodyPr>
            <a:normAutofit fontScale="25000" lnSpcReduction="20000"/>
          </a:bodyPr>
          <a:lstStyle/>
          <a:p>
            <a:pPr marL="0" indent="0" algn="just">
              <a:lnSpc>
                <a:spcPct val="120000"/>
              </a:lnSpc>
              <a:spcBef>
                <a:spcPts val="0"/>
              </a:spcBef>
              <a:buNone/>
            </a:pPr>
            <a:r>
              <a:rPr lang="hr-HR" sz="6000" dirty="0">
                <a:latin typeface="Arial" panose="020B0604020202020204" pitchFamily="34" charset="0"/>
                <a:cs typeface="Arial" panose="020B0604020202020204" pitchFamily="34" charset="0"/>
              </a:rPr>
              <a:t>Nadležni organ će izdati rješenje o osnivanju trgovačke radnje licu koje ispunjava sljedeće opšte i posebne uslove:</a:t>
            </a:r>
            <a:endParaRPr lang="en-US" sz="6000" dirty="0">
              <a:latin typeface="Arial" panose="020B0604020202020204" pitchFamily="34" charset="0"/>
              <a:cs typeface="Arial" panose="020B0604020202020204" pitchFamily="34" charset="0"/>
            </a:endParaRPr>
          </a:p>
          <a:p>
            <a:pPr lvl="0" algn="just">
              <a:lnSpc>
                <a:spcPct val="120000"/>
              </a:lnSpc>
              <a:spcBef>
                <a:spcPts val="0"/>
              </a:spcBef>
            </a:pPr>
            <a:r>
              <a:rPr lang="hr-HR" sz="6000" dirty="0">
                <a:latin typeface="Arial" panose="020B0604020202020204" pitchFamily="34" charset="0"/>
                <a:cs typeface="Arial" panose="020B0604020202020204" pitchFamily="34" charset="0"/>
              </a:rPr>
              <a:t>da je državljanin Bosne i Hercegovine, sa prebivalištem u Bosni i Hercegovini</a:t>
            </a:r>
            <a:endParaRPr lang="en-US" sz="6000" dirty="0">
              <a:latin typeface="Arial" panose="020B0604020202020204" pitchFamily="34" charset="0"/>
              <a:cs typeface="Arial" panose="020B0604020202020204" pitchFamily="34" charset="0"/>
            </a:endParaRPr>
          </a:p>
          <a:p>
            <a:pPr lvl="0" algn="just">
              <a:lnSpc>
                <a:spcPct val="120000"/>
              </a:lnSpc>
              <a:spcBef>
                <a:spcPts val="0"/>
              </a:spcBef>
            </a:pPr>
            <a:r>
              <a:rPr lang="hr-HR" sz="6000" dirty="0">
                <a:latin typeface="Arial" panose="020B0604020202020204" pitchFamily="34" charset="0"/>
                <a:cs typeface="Arial" panose="020B0604020202020204" pitchFamily="34" charset="0"/>
              </a:rPr>
              <a:t>da je poslovno je sposoban,</a:t>
            </a:r>
            <a:endParaRPr lang="en-US" sz="6000" dirty="0">
              <a:latin typeface="Arial" panose="020B0604020202020204" pitchFamily="34" charset="0"/>
              <a:cs typeface="Arial" panose="020B0604020202020204" pitchFamily="34" charset="0"/>
            </a:endParaRPr>
          </a:p>
          <a:p>
            <a:pPr lvl="0" algn="just">
              <a:lnSpc>
                <a:spcPct val="120000"/>
              </a:lnSpc>
              <a:spcBef>
                <a:spcPts val="0"/>
              </a:spcBef>
            </a:pPr>
            <a:r>
              <a:rPr lang="hr-HR" sz="6000" dirty="0">
                <a:latin typeface="Arial" panose="020B0604020202020204" pitchFamily="34" charset="0"/>
                <a:cs typeface="Arial" panose="020B0604020202020204" pitchFamily="34" charset="0"/>
              </a:rPr>
              <a:t>da ima najmanje III stepen srednje stručne spreme,</a:t>
            </a:r>
            <a:endParaRPr lang="en-US" sz="6000" dirty="0">
              <a:latin typeface="Arial" panose="020B0604020202020204" pitchFamily="34" charset="0"/>
              <a:cs typeface="Arial" panose="020B0604020202020204" pitchFamily="34" charset="0"/>
            </a:endParaRPr>
          </a:p>
          <a:p>
            <a:pPr lvl="0" algn="just">
              <a:lnSpc>
                <a:spcPct val="120000"/>
              </a:lnSpc>
              <a:spcBef>
                <a:spcPts val="0"/>
              </a:spcBef>
            </a:pPr>
            <a:r>
              <a:rPr lang="hr-HR" sz="6000" dirty="0">
                <a:latin typeface="Arial" panose="020B0604020202020204" pitchFamily="34" charset="0"/>
                <a:cs typeface="Arial" panose="020B0604020202020204" pitchFamily="34" charset="0"/>
              </a:rPr>
              <a:t>da je zdravstveno sposoban, ako je za obavljanje trgovine na malo određenim robama iz predmeta poslovanja trgovačke radnje, zdravstvena sposobnost propisana kao poseban uslov,</a:t>
            </a:r>
            <a:endParaRPr lang="en-US" sz="6000" dirty="0">
              <a:latin typeface="Arial" panose="020B0604020202020204" pitchFamily="34" charset="0"/>
              <a:cs typeface="Arial" panose="020B0604020202020204" pitchFamily="34" charset="0"/>
            </a:endParaRPr>
          </a:p>
          <a:p>
            <a:pPr lvl="0" algn="just">
              <a:lnSpc>
                <a:spcPct val="120000"/>
              </a:lnSpc>
              <a:spcBef>
                <a:spcPts val="0"/>
              </a:spcBef>
            </a:pPr>
            <a:r>
              <a:rPr lang="hr-HR" sz="6000" dirty="0">
                <a:latin typeface="Arial" panose="020B0604020202020204" pitchFamily="34" charset="0"/>
                <a:cs typeface="Arial" panose="020B0604020202020204" pitchFamily="34" charset="0"/>
              </a:rPr>
              <a:t>da ima u vlasništvu, zakupu ili po drugom zakonskom osnovu, poslovni prostor koji ispunjava opšte i posebne uslove utvrđene članom 14. ovog zakona, </a:t>
            </a:r>
            <a:endParaRPr lang="en-US" sz="6000" dirty="0">
              <a:latin typeface="Arial" panose="020B0604020202020204" pitchFamily="34" charset="0"/>
              <a:cs typeface="Arial" panose="020B0604020202020204" pitchFamily="34" charset="0"/>
            </a:endParaRPr>
          </a:p>
          <a:p>
            <a:pPr lvl="0" algn="just">
              <a:lnSpc>
                <a:spcPct val="120000"/>
              </a:lnSpc>
              <a:spcBef>
                <a:spcPts val="0"/>
              </a:spcBef>
            </a:pPr>
            <a:r>
              <a:rPr lang="hr-HR" sz="6000" dirty="0">
                <a:latin typeface="Arial" panose="020B0604020202020204" pitchFamily="34" charset="0"/>
                <a:cs typeface="Arial" panose="020B0604020202020204" pitchFamily="34" charset="0"/>
              </a:rPr>
              <a:t>da nema zasnovan radni odnos,</a:t>
            </a:r>
            <a:endParaRPr lang="en-US" sz="6000" dirty="0">
              <a:latin typeface="Arial" panose="020B0604020202020204" pitchFamily="34" charset="0"/>
              <a:cs typeface="Arial" panose="020B0604020202020204" pitchFamily="34" charset="0"/>
            </a:endParaRPr>
          </a:p>
          <a:p>
            <a:pPr lvl="0" algn="just">
              <a:lnSpc>
                <a:spcPct val="120000"/>
              </a:lnSpc>
              <a:spcBef>
                <a:spcPts val="0"/>
              </a:spcBef>
            </a:pPr>
            <a:r>
              <a:rPr lang="hr-HR" sz="6000" dirty="0">
                <a:latin typeface="Arial" panose="020B0604020202020204" pitchFamily="34" charset="0"/>
                <a:cs typeface="Arial" panose="020B0604020202020204" pitchFamily="34" charset="0"/>
              </a:rPr>
              <a:t>da nema osnovanu trgovačku radnju,</a:t>
            </a:r>
            <a:endParaRPr lang="en-US" sz="6000" dirty="0">
              <a:latin typeface="Arial" panose="020B0604020202020204" pitchFamily="34" charset="0"/>
              <a:cs typeface="Arial" panose="020B0604020202020204" pitchFamily="34" charset="0"/>
            </a:endParaRPr>
          </a:p>
          <a:p>
            <a:pPr lvl="0" algn="just">
              <a:lnSpc>
                <a:spcPct val="120000"/>
              </a:lnSpc>
              <a:spcBef>
                <a:spcPts val="0"/>
              </a:spcBef>
            </a:pPr>
            <a:r>
              <a:rPr lang="hr-HR" sz="6000" dirty="0">
                <a:latin typeface="Arial" panose="020B0604020202020204" pitchFamily="34" charset="0"/>
                <a:cs typeface="Arial" panose="020B0604020202020204" pitchFamily="34" charset="0"/>
              </a:rPr>
              <a:t>da mu pravosnažnom sudskom odlukom nije izrečena mjera zabrane obavljanja trgovačke djelatnosti, dok ta mjera traje,</a:t>
            </a:r>
            <a:endParaRPr lang="en-US" sz="6000" dirty="0">
              <a:latin typeface="Arial" panose="020B0604020202020204" pitchFamily="34" charset="0"/>
              <a:cs typeface="Arial" panose="020B0604020202020204" pitchFamily="34" charset="0"/>
            </a:endParaRPr>
          </a:p>
          <a:p>
            <a:pPr lvl="0" algn="just">
              <a:lnSpc>
                <a:spcPct val="120000"/>
              </a:lnSpc>
              <a:spcBef>
                <a:spcPts val="0"/>
              </a:spcBef>
            </a:pPr>
            <a:r>
              <a:rPr lang="hr-HR" sz="6000" dirty="0">
                <a:latin typeface="Arial" panose="020B0604020202020204" pitchFamily="34" charset="0"/>
                <a:cs typeface="Arial" panose="020B0604020202020204" pitchFamily="34" charset="0"/>
              </a:rPr>
              <a:t>ispunjava i druge uslove propisane ovim zakonom ili drugim propisom.</a:t>
            </a:r>
            <a:endParaRPr lang="en-US" sz="6000" dirty="0">
              <a:latin typeface="Arial" panose="020B0604020202020204" pitchFamily="34" charset="0"/>
              <a:cs typeface="Arial" panose="020B0604020202020204" pitchFamily="34" charset="0"/>
            </a:endParaRPr>
          </a:p>
          <a:p>
            <a:pPr marL="0" indent="0" algn="just">
              <a:lnSpc>
                <a:spcPct val="120000"/>
              </a:lnSpc>
              <a:spcBef>
                <a:spcPts val="0"/>
              </a:spcBef>
              <a:buNone/>
            </a:pPr>
            <a:endParaRPr lang="en-US" sz="6000" dirty="0">
              <a:latin typeface="Arial" panose="020B0604020202020204" pitchFamily="34" charset="0"/>
              <a:cs typeface="Arial" panose="020B0604020202020204" pitchFamily="34" charset="0"/>
            </a:endParaRPr>
          </a:p>
          <a:p>
            <a:pPr marL="0" indent="0" algn="just">
              <a:lnSpc>
                <a:spcPct val="120000"/>
              </a:lnSpc>
              <a:spcBef>
                <a:spcPts val="0"/>
              </a:spcBef>
              <a:buNone/>
            </a:pPr>
            <a:r>
              <a:rPr lang="hr-HR" sz="6000" dirty="0">
                <a:latin typeface="Arial" panose="020B0604020202020204" pitchFamily="34" charset="0"/>
                <a:cs typeface="Arial" panose="020B0604020202020204" pitchFamily="34" charset="0"/>
              </a:rPr>
              <a:t>Za razliku od starog Zakona strani državljanin ne može osnovati trgovačku radnju</a:t>
            </a:r>
            <a:endParaRPr lang="en-US" sz="6000" dirty="0">
              <a:latin typeface="Arial" panose="020B0604020202020204" pitchFamily="34" charset="0"/>
              <a:cs typeface="Arial" panose="020B0604020202020204" pitchFamily="34" charset="0"/>
            </a:endParaRPr>
          </a:p>
          <a:p>
            <a:pPr algn="just">
              <a:lnSpc>
                <a:spcPct val="120000"/>
              </a:lnSpc>
              <a:spcBef>
                <a:spcPts val="0"/>
              </a:spcBef>
            </a:pPr>
            <a:r>
              <a:rPr lang="hr-HR" sz="6000" dirty="0">
                <a:latin typeface="Arial" panose="020B0604020202020204" pitchFamily="34" charset="0"/>
                <a:cs typeface="Arial" panose="020B0604020202020204" pitchFamily="34" charset="0"/>
              </a:rPr>
              <a:t>Penzioneri mogu osnovati trgovačku radnju</a:t>
            </a:r>
            <a:endParaRPr lang="en-US" sz="6000" dirty="0">
              <a:latin typeface="Arial" panose="020B0604020202020204" pitchFamily="34" charset="0"/>
              <a:cs typeface="Arial" panose="020B0604020202020204" pitchFamily="34" charset="0"/>
            </a:endParaRPr>
          </a:p>
          <a:p>
            <a:pPr algn="just">
              <a:lnSpc>
                <a:spcPct val="120000"/>
              </a:lnSpc>
              <a:spcBef>
                <a:spcPts val="0"/>
              </a:spcBef>
            </a:pPr>
            <a:r>
              <a:rPr lang="hr-HR" sz="6000" dirty="0">
                <a:latin typeface="Arial" panose="020B0604020202020204" pitchFamily="34" charset="0"/>
                <a:cs typeface="Arial" panose="020B0604020202020204" pitchFamily="34" charset="0"/>
              </a:rPr>
              <a:t>U pogledu poslovnog prostora, ne može se izdati rješenje licu koji pruži dokaze da se vodi postupak legalizacije</a:t>
            </a:r>
            <a:endParaRPr lang="en-US" sz="6000" dirty="0">
              <a:latin typeface="Arial" panose="020B0604020202020204" pitchFamily="34" charset="0"/>
              <a:cs typeface="Arial" panose="020B0604020202020204" pitchFamily="34" charset="0"/>
            </a:endParaRPr>
          </a:p>
          <a:p>
            <a:endParaRPr lang="hr-HR" dirty="0"/>
          </a:p>
        </p:txBody>
      </p:sp>
      <p:sp>
        <p:nvSpPr>
          <p:cNvPr id="4" name="Naslov 1">
            <a:extLst>
              <a:ext uri="{FF2B5EF4-FFF2-40B4-BE49-F238E27FC236}">
                <a16:creationId xmlns="" xmlns:a16="http://schemas.microsoft.com/office/drawing/2014/main" id="{62187E29-F263-F2BE-080F-51C9FB92917C}"/>
              </a:ext>
            </a:extLst>
          </p:cNvPr>
          <p:cNvSpPr>
            <a:spLocks noGrp="1"/>
          </p:cNvSpPr>
          <p:nvPr>
            <p:ph type="title"/>
          </p:nvPr>
        </p:nvSpPr>
        <p:spPr>
          <a:xfrm>
            <a:off x="628650" y="602517"/>
            <a:ext cx="7886700" cy="2279601"/>
          </a:xfrm>
        </p:spPr>
        <p:txBody>
          <a:bodyPr>
            <a:normAutofit/>
          </a:bodyPr>
          <a:lstStyle/>
          <a:p>
            <a:pPr algn="ctr"/>
            <a:r>
              <a:rPr lang="bs-Latn-BA" sz="3100" dirty="0">
                <a:latin typeface="Arial" panose="020B0604020202020204" pitchFamily="34" charset="0"/>
                <a:cs typeface="Arial" panose="020B0604020202020204" pitchFamily="34" charset="0"/>
              </a:rPr>
              <a:t>Uslovi za osnivanje trgovačke radnje</a:t>
            </a:r>
            <a:r>
              <a:rPr lang="en-US" dirty="0"/>
              <a:t/>
            </a:r>
            <a:br>
              <a:rPr lang="en-US" dirty="0"/>
            </a:br>
            <a:endParaRPr lang="en-US" dirty="0"/>
          </a:p>
        </p:txBody>
      </p:sp>
    </p:spTree>
    <p:extLst>
      <p:ext uri="{BB962C8B-B14F-4D97-AF65-F5344CB8AC3E}">
        <p14:creationId xmlns:p14="http://schemas.microsoft.com/office/powerpoint/2010/main" val="30250609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004E1BD-B70A-D30D-50DC-425958D3CCAA}"/>
              </a:ext>
            </a:extLst>
          </p:cNvPr>
          <p:cNvSpPr>
            <a:spLocks noGrp="1"/>
          </p:cNvSpPr>
          <p:nvPr>
            <p:ph type="title"/>
          </p:nvPr>
        </p:nvSpPr>
        <p:spPr>
          <a:xfrm>
            <a:off x="0" y="628894"/>
            <a:ext cx="8889022" cy="2645360"/>
          </a:xfrm>
        </p:spPr>
        <p:txBody>
          <a:bodyPr>
            <a:normAutofit/>
          </a:bodyPr>
          <a:lstStyle/>
          <a:p>
            <a:pPr algn="ctr"/>
            <a:r>
              <a:rPr lang="hr-HR" sz="3600" dirty="0">
                <a:latin typeface="Arial" panose="020B0604020202020204" pitchFamily="34" charset="0"/>
                <a:cs typeface="Arial" panose="020B0604020202020204" pitchFamily="34" charset="0"/>
              </a:rPr>
              <a:t>Sadržaj rješenja o osnivanju trgovačke radnje</a:t>
            </a:r>
            <a:r>
              <a:rPr lang="en-US" dirty="0"/>
              <a:t/>
            </a:r>
            <a:br>
              <a:rPr lang="en-US" dirty="0"/>
            </a:br>
            <a:endParaRPr lang="hr-HR" dirty="0"/>
          </a:p>
        </p:txBody>
      </p:sp>
      <p:sp>
        <p:nvSpPr>
          <p:cNvPr id="3" name="Content Placeholder 2">
            <a:extLst>
              <a:ext uri="{FF2B5EF4-FFF2-40B4-BE49-F238E27FC236}">
                <a16:creationId xmlns="" xmlns:a16="http://schemas.microsoft.com/office/drawing/2014/main" id="{4765B8B5-0B44-9497-6AD1-28784AC8E70B}"/>
              </a:ext>
            </a:extLst>
          </p:cNvPr>
          <p:cNvSpPr>
            <a:spLocks noGrp="1"/>
          </p:cNvSpPr>
          <p:nvPr>
            <p:ph idx="1"/>
          </p:nvPr>
        </p:nvSpPr>
        <p:spPr>
          <a:xfrm>
            <a:off x="619857" y="2254347"/>
            <a:ext cx="7886700" cy="4396787"/>
          </a:xfrm>
        </p:spPr>
        <p:txBody>
          <a:bodyPr>
            <a:normAutofit/>
          </a:bodyPr>
          <a:lstStyle/>
          <a:p>
            <a:pPr marL="0" indent="0" algn="just">
              <a:buNone/>
            </a:pPr>
            <a:r>
              <a:rPr lang="hr-HR" sz="2200" dirty="0" smtClean="0">
                <a:latin typeface="Arial" panose="020B0604020202020204" pitchFamily="34" charset="0"/>
                <a:cs typeface="Arial" panose="020B0604020202020204" pitchFamily="34" charset="0"/>
              </a:rPr>
              <a:t>Rješenje o osnivanju trgovačke radnje sadrži:</a:t>
            </a:r>
            <a:endParaRPr lang="en-US" sz="2200" dirty="0" smtClean="0">
              <a:latin typeface="Arial" panose="020B0604020202020204" pitchFamily="34" charset="0"/>
              <a:cs typeface="Arial" panose="020B0604020202020204" pitchFamily="34" charset="0"/>
            </a:endParaRPr>
          </a:p>
          <a:p>
            <a:pPr lvl="0" algn="just"/>
            <a:r>
              <a:rPr lang="hr-HR" sz="2200" dirty="0" smtClean="0">
                <a:latin typeface="Arial" panose="020B0604020202020204" pitchFamily="34" charset="0"/>
                <a:cs typeface="Arial" panose="020B0604020202020204" pitchFamily="34" charset="0"/>
              </a:rPr>
              <a:t>lično ime i prezime i adresu prebivališta podnosioca zahtjeva, prema evidenciji nadležnog organa,</a:t>
            </a:r>
            <a:endParaRPr lang="en-US" sz="2200" dirty="0" smtClean="0">
              <a:latin typeface="Arial" panose="020B0604020202020204" pitchFamily="34" charset="0"/>
              <a:cs typeface="Arial" panose="020B0604020202020204" pitchFamily="34" charset="0"/>
            </a:endParaRPr>
          </a:p>
          <a:p>
            <a:pPr lvl="0" algn="just"/>
            <a:r>
              <a:rPr lang="hr-HR" sz="2200" dirty="0" smtClean="0">
                <a:latin typeface="Arial" panose="020B0604020202020204" pitchFamily="34" charset="0"/>
                <a:cs typeface="Arial" panose="020B0604020202020204" pitchFamily="34" charset="0"/>
              </a:rPr>
              <a:t>naziv trgovačke radnje,</a:t>
            </a:r>
            <a:endParaRPr lang="en-US" sz="2200" dirty="0" smtClean="0">
              <a:latin typeface="Arial" panose="020B0604020202020204" pitchFamily="34" charset="0"/>
              <a:cs typeface="Arial" panose="020B0604020202020204" pitchFamily="34" charset="0"/>
            </a:endParaRPr>
          </a:p>
          <a:p>
            <a:pPr lvl="0" algn="just"/>
            <a:r>
              <a:rPr lang="hr-HR" sz="2200" dirty="0" smtClean="0">
                <a:latin typeface="Arial" panose="020B0604020202020204" pitchFamily="34" charset="0"/>
                <a:cs typeface="Arial" panose="020B0604020202020204" pitchFamily="34" charset="0"/>
              </a:rPr>
              <a:t>sjedište i adresu trgovačke radnje,</a:t>
            </a:r>
            <a:endParaRPr lang="en-US" sz="2200" dirty="0" smtClean="0">
              <a:latin typeface="Arial" panose="020B0604020202020204" pitchFamily="34" charset="0"/>
              <a:cs typeface="Arial" panose="020B0604020202020204" pitchFamily="34" charset="0"/>
            </a:endParaRPr>
          </a:p>
          <a:p>
            <a:pPr lvl="0" algn="just"/>
            <a:r>
              <a:rPr lang="hr-HR" sz="2200" dirty="0" smtClean="0">
                <a:latin typeface="Arial" panose="020B0604020202020204" pitchFamily="34" charset="0"/>
                <a:cs typeface="Arial" panose="020B0604020202020204" pitchFamily="34" charset="0"/>
              </a:rPr>
              <a:t>vrstu trgovačke radnje odnosno maloprodajnog objekta,</a:t>
            </a:r>
            <a:endParaRPr lang="en-US" sz="2200" dirty="0" smtClean="0">
              <a:latin typeface="Arial" panose="020B0604020202020204" pitchFamily="34" charset="0"/>
              <a:cs typeface="Arial" panose="020B0604020202020204" pitchFamily="34" charset="0"/>
            </a:endParaRPr>
          </a:p>
          <a:p>
            <a:pPr lvl="0" algn="just"/>
            <a:r>
              <a:rPr lang="hr-HR" sz="2200" dirty="0" smtClean="0">
                <a:latin typeface="Arial" panose="020B0604020202020204" pitchFamily="34" charset="0"/>
                <a:cs typeface="Arial" panose="020B0604020202020204" pitchFamily="34" charset="0"/>
              </a:rPr>
              <a:t>šifru pretežne djelatnosti trgovačke radnje.</a:t>
            </a:r>
            <a:endParaRPr lang="en-US" sz="2200" dirty="0" smtClean="0">
              <a:latin typeface="Arial" panose="020B0604020202020204" pitchFamily="34" charset="0"/>
              <a:cs typeface="Arial" panose="020B0604020202020204" pitchFamily="34" charset="0"/>
            </a:endParaRPr>
          </a:p>
          <a:p>
            <a:pPr marL="0" indent="0" algn="just">
              <a:buNone/>
            </a:pPr>
            <a:endParaRPr lang="en-US" sz="2200" dirty="0" smtClean="0">
              <a:latin typeface="Arial" panose="020B0604020202020204" pitchFamily="34" charset="0"/>
              <a:cs typeface="Arial" panose="020B0604020202020204" pitchFamily="34" charset="0"/>
            </a:endParaRPr>
          </a:p>
          <a:p>
            <a:pPr marL="0" indent="0" algn="just">
              <a:buNone/>
            </a:pPr>
            <a:r>
              <a:rPr lang="bs-Latn-BA" sz="2200" u="sng" dirty="0" smtClean="0">
                <a:latin typeface="Arial" panose="020B0604020202020204" pitchFamily="34" charset="0"/>
                <a:cs typeface="Arial" panose="020B0604020202020204" pitchFamily="34" charset="0"/>
              </a:rPr>
              <a:t>Rad u prodajnom objektu ne može započeti prije nego nadležni organ donese rješenje</a:t>
            </a:r>
            <a:endParaRPr lang="en-US" sz="2200" dirty="0" smtClean="0">
              <a:latin typeface="Arial" panose="020B060402020202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3713944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E4B74B6-5CCD-1895-B64C-CF3705213F24}"/>
              </a:ext>
            </a:extLst>
          </p:cNvPr>
          <p:cNvSpPr>
            <a:spLocks noGrp="1"/>
          </p:cNvSpPr>
          <p:nvPr>
            <p:ph type="title"/>
          </p:nvPr>
        </p:nvSpPr>
        <p:spPr>
          <a:xfrm>
            <a:off x="698988" y="822326"/>
            <a:ext cx="7816361" cy="1604351"/>
          </a:xfrm>
        </p:spPr>
        <p:txBody>
          <a:bodyPr>
            <a:normAutofit/>
          </a:bodyPr>
          <a:lstStyle/>
          <a:p>
            <a:pPr algn="ctr"/>
            <a:r>
              <a:rPr lang="hr-HR" sz="3600" dirty="0">
                <a:latin typeface="Arial" panose="020B0604020202020204" pitchFamily="34" charset="0"/>
                <a:cs typeface="Arial" panose="020B0604020202020204" pitchFamily="34" charset="0"/>
              </a:rPr>
              <a:t>Uslovi za izdavanje odobrenja trgovcu pojedincu</a:t>
            </a:r>
            <a:endParaRPr lang="hr-HR" sz="3600" dirty="0"/>
          </a:p>
        </p:txBody>
      </p:sp>
      <p:sp>
        <p:nvSpPr>
          <p:cNvPr id="3" name="Content Placeholder 2">
            <a:extLst>
              <a:ext uri="{FF2B5EF4-FFF2-40B4-BE49-F238E27FC236}">
                <a16:creationId xmlns="" xmlns:a16="http://schemas.microsoft.com/office/drawing/2014/main" id="{A5449468-7730-D740-D247-2FE04D52A0F0}"/>
              </a:ext>
            </a:extLst>
          </p:cNvPr>
          <p:cNvSpPr>
            <a:spLocks noGrp="1"/>
          </p:cNvSpPr>
          <p:nvPr>
            <p:ph idx="1"/>
          </p:nvPr>
        </p:nvSpPr>
        <p:spPr>
          <a:xfrm>
            <a:off x="698988" y="2309202"/>
            <a:ext cx="7886700" cy="4351338"/>
          </a:xfrm>
        </p:spPr>
        <p:txBody>
          <a:bodyPr>
            <a:normAutofit/>
          </a:bodyPr>
          <a:lstStyle/>
          <a:p>
            <a:pPr marL="0" indent="0" algn="just">
              <a:buNone/>
            </a:pPr>
            <a:r>
              <a:rPr lang="hr-HR" sz="1600" dirty="0">
                <a:latin typeface="Arial" panose="020B0604020202020204" pitchFamily="34" charset="0"/>
                <a:cs typeface="Arial" panose="020B0604020202020204" pitchFamily="34" charset="0"/>
              </a:rPr>
              <a:t>Odobrenje za obavljanje trgovine na malo ličnim radom izvan prodavnice, nadležni organ izdat će fizičkom licu, koje ispunjava sljedeće uslove:</a:t>
            </a:r>
            <a:endParaRPr lang="en-US" sz="1600" dirty="0">
              <a:latin typeface="Arial" panose="020B0604020202020204" pitchFamily="34" charset="0"/>
              <a:cs typeface="Arial" panose="020B0604020202020204" pitchFamily="34" charset="0"/>
            </a:endParaRPr>
          </a:p>
          <a:p>
            <a:pPr lvl="1" algn="just"/>
            <a:r>
              <a:rPr lang="hr-HR" sz="1600" dirty="0">
                <a:latin typeface="Arial" panose="020B0604020202020204" pitchFamily="34" charset="0"/>
                <a:cs typeface="Arial" panose="020B0604020202020204" pitchFamily="34" charset="0"/>
              </a:rPr>
              <a:t>da je državljanin Bosne i Hercegovine, sa prebivalištem u Bosni i Hercegovini</a:t>
            </a:r>
            <a:endParaRPr lang="en-US" sz="1600" dirty="0">
              <a:latin typeface="Arial" panose="020B0604020202020204" pitchFamily="34" charset="0"/>
              <a:cs typeface="Arial" panose="020B0604020202020204" pitchFamily="34" charset="0"/>
            </a:endParaRPr>
          </a:p>
          <a:p>
            <a:pPr lvl="1" algn="just"/>
            <a:r>
              <a:rPr lang="hr-HR" sz="1600" dirty="0">
                <a:latin typeface="Arial" panose="020B0604020202020204" pitchFamily="34" charset="0"/>
                <a:cs typeface="Arial" panose="020B0604020202020204" pitchFamily="34" charset="0"/>
              </a:rPr>
              <a:t>da je poslovno sposoban,</a:t>
            </a:r>
            <a:endParaRPr lang="en-US" sz="1600" dirty="0">
              <a:latin typeface="Arial" panose="020B0604020202020204" pitchFamily="34" charset="0"/>
              <a:cs typeface="Arial" panose="020B0604020202020204" pitchFamily="34" charset="0"/>
            </a:endParaRPr>
          </a:p>
          <a:p>
            <a:pPr lvl="1" algn="just"/>
            <a:r>
              <a:rPr lang="hr-HR" sz="1600" dirty="0">
                <a:latin typeface="Arial" panose="020B0604020202020204" pitchFamily="34" charset="0"/>
                <a:cs typeface="Arial" panose="020B0604020202020204" pitchFamily="34" charset="0"/>
              </a:rPr>
              <a:t>da ima najmanje osnovnu školsku spremu,</a:t>
            </a:r>
            <a:endParaRPr lang="en-US" sz="1600" dirty="0">
              <a:latin typeface="Arial" panose="020B0604020202020204" pitchFamily="34" charset="0"/>
              <a:cs typeface="Arial" panose="020B0604020202020204" pitchFamily="34" charset="0"/>
            </a:endParaRPr>
          </a:p>
          <a:p>
            <a:pPr lvl="1" algn="just"/>
            <a:r>
              <a:rPr lang="hr-HR" sz="1600" dirty="0">
                <a:latin typeface="Arial" panose="020B0604020202020204" pitchFamily="34" charset="0"/>
                <a:cs typeface="Arial" panose="020B0604020202020204" pitchFamily="34" charset="0"/>
              </a:rPr>
              <a:t>da je zdravstveno sposoban, ako je za obavljanje trgovine na malo određenim robama iz predmeta poslovanja, zdravstvena sposobnost propisana kao poseban uslov,</a:t>
            </a:r>
            <a:endParaRPr lang="en-US" sz="1600" dirty="0">
              <a:latin typeface="Arial" panose="020B0604020202020204" pitchFamily="34" charset="0"/>
              <a:cs typeface="Arial" panose="020B0604020202020204" pitchFamily="34" charset="0"/>
            </a:endParaRPr>
          </a:p>
          <a:p>
            <a:pPr lvl="1" algn="just"/>
            <a:r>
              <a:rPr lang="hr-HR" sz="1600" dirty="0">
                <a:latin typeface="Arial" panose="020B0604020202020204" pitchFamily="34" charset="0"/>
                <a:cs typeface="Arial" panose="020B0604020202020204" pitchFamily="34" charset="0"/>
              </a:rPr>
              <a:t>ima sklopljen ugovor ili predugovor o zakupu jednog prodajnog mjesta iz člana 45. stav (1) tačka a) ili odobrenje nadležnog organa iz člana 45. stav (2) ovog zakona za obavljanje trgovine na prodajnom mjestu iz člana 45. stav (1) tač. b), d) i e) ovog zakona,</a:t>
            </a:r>
            <a:endParaRPr lang="en-US" sz="1600" dirty="0">
              <a:latin typeface="Arial" panose="020B0604020202020204" pitchFamily="34" charset="0"/>
              <a:cs typeface="Arial" panose="020B0604020202020204" pitchFamily="34" charset="0"/>
            </a:endParaRPr>
          </a:p>
          <a:p>
            <a:pPr lvl="1" algn="just"/>
            <a:r>
              <a:rPr lang="hr-HR" sz="1600" dirty="0">
                <a:latin typeface="Arial" panose="020B0604020202020204" pitchFamily="34" charset="0"/>
                <a:cs typeface="Arial" panose="020B0604020202020204" pitchFamily="34" charset="0"/>
              </a:rPr>
              <a:t>da nema zasnovan radni odnos,</a:t>
            </a:r>
            <a:endParaRPr lang="en-US" sz="1600" dirty="0">
              <a:latin typeface="Arial" panose="020B0604020202020204" pitchFamily="34" charset="0"/>
              <a:cs typeface="Arial" panose="020B0604020202020204" pitchFamily="34" charset="0"/>
            </a:endParaRPr>
          </a:p>
          <a:p>
            <a:pPr lvl="1" algn="just"/>
            <a:r>
              <a:rPr lang="hr-HR" sz="1600" dirty="0">
                <a:latin typeface="Arial" panose="020B0604020202020204" pitchFamily="34" charset="0"/>
                <a:cs typeface="Arial" panose="020B0604020202020204" pitchFamily="34" charset="0"/>
              </a:rPr>
              <a:t>da nema osnovanu trgovačku radnju ili svojstvo trgovca pojedinca, o čemu podnosi pisanu izjavu,</a:t>
            </a:r>
            <a:endParaRPr lang="en-US" sz="1600" dirty="0">
              <a:latin typeface="Arial" panose="020B0604020202020204" pitchFamily="34" charset="0"/>
              <a:cs typeface="Arial" panose="020B0604020202020204" pitchFamily="34" charset="0"/>
            </a:endParaRPr>
          </a:p>
          <a:p>
            <a:pPr lvl="1" algn="just"/>
            <a:r>
              <a:rPr lang="hr-HR" sz="1600" dirty="0">
                <a:latin typeface="Arial" panose="020B0604020202020204" pitchFamily="34" charset="0"/>
                <a:cs typeface="Arial" panose="020B0604020202020204" pitchFamily="34" charset="0"/>
              </a:rPr>
              <a:t>da mu pravosnažnom sudskom odlukom nije izrečena mjera zabrane obavljanja trgovinske djelatnosti.</a:t>
            </a:r>
            <a:endParaRPr lang="hr-HR" sz="1600" dirty="0"/>
          </a:p>
        </p:txBody>
      </p:sp>
    </p:spTree>
    <p:extLst>
      <p:ext uri="{BB962C8B-B14F-4D97-AF65-F5344CB8AC3E}">
        <p14:creationId xmlns:p14="http://schemas.microsoft.com/office/powerpoint/2010/main" val="28872679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430C998-A2E7-9868-0C23-CBF80E8996C3}"/>
              </a:ext>
            </a:extLst>
          </p:cNvPr>
          <p:cNvSpPr>
            <a:spLocks noGrp="1"/>
          </p:cNvSpPr>
          <p:nvPr>
            <p:ph type="title"/>
          </p:nvPr>
        </p:nvSpPr>
        <p:spPr>
          <a:xfrm>
            <a:off x="896816" y="1201030"/>
            <a:ext cx="7556987" cy="2264898"/>
          </a:xfrm>
        </p:spPr>
        <p:txBody>
          <a:bodyPr>
            <a:normAutofit/>
          </a:bodyPr>
          <a:lstStyle/>
          <a:p>
            <a:pPr algn="ctr"/>
            <a:r>
              <a:rPr lang="hr-HR" sz="3600" dirty="0">
                <a:latin typeface="Arial" panose="020B0604020202020204" pitchFamily="34" charset="0"/>
                <a:cs typeface="Arial" panose="020B0604020202020204" pitchFamily="34" charset="0"/>
              </a:rPr>
              <a:t>Rješenje o odobrenju obavljanja trgovine na malo ličnim radom</a:t>
            </a:r>
            <a:r>
              <a:rPr lang="en-US" dirty="0"/>
              <a:t/>
            </a:r>
            <a:br>
              <a:rPr lang="en-US" dirty="0"/>
            </a:br>
            <a:endParaRPr lang="hr-HR" dirty="0"/>
          </a:p>
        </p:txBody>
      </p:sp>
      <p:sp>
        <p:nvSpPr>
          <p:cNvPr id="3" name="Content Placeholder 2">
            <a:extLst>
              <a:ext uri="{FF2B5EF4-FFF2-40B4-BE49-F238E27FC236}">
                <a16:creationId xmlns="" xmlns:a16="http://schemas.microsoft.com/office/drawing/2014/main" id="{3966AAF6-963C-660B-7192-EADE9FADB60A}"/>
              </a:ext>
            </a:extLst>
          </p:cNvPr>
          <p:cNvSpPr>
            <a:spLocks noGrp="1"/>
          </p:cNvSpPr>
          <p:nvPr>
            <p:ph idx="1"/>
          </p:nvPr>
        </p:nvSpPr>
        <p:spPr>
          <a:xfrm>
            <a:off x="628649" y="2940148"/>
            <a:ext cx="7886700" cy="3588508"/>
          </a:xfrm>
        </p:spPr>
        <p:txBody>
          <a:bodyPr/>
          <a:lstStyle/>
          <a:p>
            <a:pPr algn="just"/>
            <a:r>
              <a:rPr lang="hr-HR" sz="2400" dirty="0">
                <a:latin typeface="Arial" panose="020B0604020202020204" pitchFamily="34" charset="0"/>
                <a:cs typeface="Arial" panose="020B0604020202020204" pitchFamily="34" charset="0"/>
              </a:rPr>
              <a:t>Nadležni organ će, u roku osam dana od dana podnošenja urednog zahtjeva i uz ispunjavanje uslova iz člana 86. ovog zakona, fizičkom licu izdati rješenje o odobrenju obavljanja trgovine na malo ličnim radom izvan prodavnice, kojim on stiče svojstvo trgovca pojedinca</a:t>
            </a:r>
            <a:endParaRPr lang="en-US" sz="2400" dirty="0">
              <a:latin typeface="Arial" panose="020B060402020202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11017215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8E9E673-1208-DB1D-E0F4-32C2E12BD9E6}"/>
              </a:ext>
            </a:extLst>
          </p:cNvPr>
          <p:cNvSpPr>
            <a:spLocks noGrp="1"/>
          </p:cNvSpPr>
          <p:nvPr>
            <p:ph idx="1"/>
          </p:nvPr>
        </p:nvSpPr>
        <p:spPr/>
        <p:txBody>
          <a:bodyPr>
            <a:normAutofit fontScale="62500" lnSpcReduction="20000"/>
          </a:bodyPr>
          <a:lstStyle/>
          <a:p>
            <a:pPr lvl="1" algn="just">
              <a:lnSpc>
                <a:spcPct val="120000"/>
              </a:lnSpc>
            </a:pPr>
            <a:r>
              <a:rPr lang="hr-HR" sz="2600" dirty="0">
                <a:latin typeface="Arial" panose="020B0604020202020204" pitchFamily="34" charset="0"/>
                <a:cs typeface="Arial" panose="020B0604020202020204" pitchFamily="34" charset="0"/>
              </a:rPr>
              <a:t>ime i prezime i adresa prebivališta trgovca pojedinca, prema evidenciji nadležnog organa,</a:t>
            </a:r>
            <a:endParaRPr lang="en-US" sz="2600" dirty="0">
              <a:latin typeface="Arial" panose="020B0604020202020204" pitchFamily="34" charset="0"/>
              <a:cs typeface="Arial" panose="020B0604020202020204" pitchFamily="34" charset="0"/>
            </a:endParaRPr>
          </a:p>
          <a:p>
            <a:pPr lvl="1" algn="just">
              <a:lnSpc>
                <a:spcPct val="120000"/>
              </a:lnSpc>
            </a:pPr>
            <a:r>
              <a:rPr lang="hr-HR" sz="2600" dirty="0">
                <a:latin typeface="Arial" panose="020B0604020202020204" pitchFamily="34" charset="0"/>
                <a:cs typeface="Arial" panose="020B0604020202020204" pitchFamily="34" charset="0"/>
              </a:rPr>
              <a:t>vrstu robe za čiju trgovinu na malo se daje odobrenje,</a:t>
            </a:r>
            <a:endParaRPr lang="en-US" sz="2600" dirty="0">
              <a:latin typeface="Arial" panose="020B0604020202020204" pitchFamily="34" charset="0"/>
              <a:cs typeface="Arial" panose="020B0604020202020204" pitchFamily="34" charset="0"/>
            </a:endParaRPr>
          </a:p>
          <a:p>
            <a:pPr lvl="1" algn="just">
              <a:lnSpc>
                <a:spcPct val="120000"/>
              </a:lnSpc>
            </a:pPr>
            <a:r>
              <a:rPr lang="hr-HR" sz="2600" dirty="0">
                <a:latin typeface="Arial" panose="020B0604020202020204" pitchFamily="34" charset="0"/>
                <a:cs typeface="Arial" panose="020B0604020202020204" pitchFamily="34" charset="0"/>
              </a:rPr>
              <a:t>adresu prodajnog mjesta za trgovinu na malo iz ugovora ili predugovora o zakupu odnosno odobrenja nadležnog organa, a u slučaju iz člana 86. stav (2) ovog zakona, adrese svih prodajnih mjesta i dane u kojima će se obavljati trgovina na tim mjestima.</a:t>
            </a:r>
            <a:endParaRPr lang="en-US" sz="2600" dirty="0">
              <a:latin typeface="Arial" panose="020B0604020202020204" pitchFamily="34" charset="0"/>
              <a:cs typeface="Arial" panose="020B0604020202020204" pitchFamily="34" charset="0"/>
            </a:endParaRPr>
          </a:p>
          <a:p>
            <a:pPr marL="0" indent="0" algn="just">
              <a:lnSpc>
                <a:spcPct val="120000"/>
              </a:lnSpc>
              <a:buNone/>
            </a:pPr>
            <a:endParaRPr lang="en-US" sz="2600" dirty="0">
              <a:latin typeface="Arial" panose="020B0604020202020204" pitchFamily="34" charset="0"/>
              <a:cs typeface="Arial" panose="020B0604020202020204" pitchFamily="34" charset="0"/>
            </a:endParaRPr>
          </a:p>
          <a:p>
            <a:pPr algn="just">
              <a:lnSpc>
                <a:spcPct val="120000"/>
              </a:lnSpc>
            </a:pPr>
            <a:r>
              <a:rPr lang="hr-HR" sz="2600" dirty="0">
                <a:latin typeface="Arial" panose="020B0604020202020204" pitchFamily="34" charset="0"/>
                <a:cs typeface="Arial" panose="020B0604020202020204" pitchFamily="34" charset="0"/>
              </a:rPr>
              <a:t>Trgovac pojedinac dužan je trgovinu na malo obavljati ličnim radom na prodajnom mjestu i sa vrstom robe, koji su određeni u rješenju iz člana 87. ovog zakona, u skladu sa odredbama ovog zakona i drugih propisa.</a:t>
            </a:r>
            <a:endParaRPr lang="en-US" sz="2600" dirty="0">
              <a:latin typeface="Arial" panose="020B0604020202020204" pitchFamily="34" charset="0"/>
              <a:cs typeface="Arial" panose="020B0604020202020204" pitchFamily="34" charset="0"/>
            </a:endParaRPr>
          </a:p>
          <a:p>
            <a:pPr algn="just">
              <a:lnSpc>
                <a:spcPct val="120000"/>
              </a:lnSpc>
            </a:pPr>
            <a:r>
              <a:rPr lang="hr-HR" sz="2600" dirty="0">
                <a:latin typeface="Arial" panose="020B0604020202020204" pitchFamily="34" charset="0"/>
                <a:cs typeface="Arial" panose="020B0604020202020204" pitchFamily="34" charset="0"/>
              </a:rPr>
              <a:t>Članovi zajedničkog domačinstva mogu u obavljanju trgovine na malo pomagati trgovcu pojedincu bez zasnivanja radnog odnosa na način da rade u njegovom prisustvu.</a:t>
            </a:r>
            <a:endParaRPr lang="en-US" sz="2600" dirty="0">
              <a:latin typeface="Arial" panose="020B0604020202020204" pitchFamily="34" charset="0"/>
              <a:cs typeface="Arial" panose="020B0604020202020204" pitchFamily="34" charset="0"/>
            </a:endParaRPr>
          </a:p>
          <a:p>
            <a:endParaRPr lang="hr-HR" dirty="0"/>
          </a:p>
        </p:txBody>
      </p:sp>
      <p:sp>
        <p:nvSpPr>
          <p:cNvPr id="5" name="Naslov 1">
            <a:extLst>
              <a:ext uri="{FF2B5EF4-FFF2-40B4-BE49-F238E27FC236}">
                <a16:creationId xmlns="" xmlns:a16="http://schemas.microsoft.com/office/drawing/2014/main" id="{F16C4497-2D53-8E41-8B4A-03605A39EF0C}"/>
              </a:ext>
            </a:extLst>
          </p:cNvPr>
          <p:cNvSpPr>
            <a:spLocks noGrp="1"/>
          </p:cNvSpPr>
          <p:nvPr>
            <p:ph type="title"/>
          </p:nvPr>
        </p:nvSpPr>
        <p:spPr>
          <a:xfrm>
            <a:off x="984739" y="1368083"/>
            <a:ext cx="7530611" cy="787791"/>
          </a:xfrm>
        </p:spPr>
        <p:txBody>
          <a:bodyPr>
            <a:normAutofit fontScale="90000"/>
          </a:bodyPr>
          <a:lstStyle/>
          <a:p>
            <a:r>
              <a:rPr lang="hr-HR" sz="3100" dirty="0">
                <a:latin typeface="Arial" panose="020B0604020202020204" pitchFamily="34" charset="0"/>
                <a:cs typeface="Arial" panose="020B0604020202020204" pitchFamily="34" charset="0"/>
              </a:rPr>
              <a:t>Obvezni elementi rješenja su:</a:t>
            </a:r>
            <a:r>
              <a:rPr lang="en-US" dirty="0"/>
              <a:t/>
            </a:r>
            <a:br>
              <a:rPr lang="en-US" dirty="0"/>
            </a:br>
            <a:endParaRPr lang="en-US" dirty="0"/>
          </a:p>
        </p:txBody>
      </p:sp>
    </p:spTree>
    <p:extLst>
      <p:ext uri="{BB962C8B-B14F-4D97-AF65-F5344CB8AC3E}">
        <p14:creationId xmlns:p14="http://schemas.microsoft.com/office/powerpoint/2010/main" val="14123835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E8D2EC5-87B5-541F-0917-F4B138A72D4E}"/>
              </a:ext>
            </a:extLst>
          </p:cNvPr>
          <p:cNvSpPr>
            <a:spLocks noGrp="1"/>
          </p:cNvSpPr>
          <p:nvPr>
            <p:ph type="title"/>
          </p:nvPr>
        </p:nvSpPr>
        <p:spPr>
          <a:xfrm>
            <a:off x="1045845" y="1215096"/>
            <a:ext cx="7052310" cy="1041009"/>
          </a:xfrm>
        </p:spPr>
        <p:txBody>
          <a:bodyPr>
            <a:normAutofit fontScale="90000"/>
          </a:bodyPr>
          <a:lstStyle/>
          <a:p>
            <a:pPr algn="ctr"/>
            <a:r>
              <a:rPr lang="bs-Latn-BA" sz="4000" dirty="0">
                <a:latin typeface="Arial" panose="020B0604020202020204" pitchFamily="34" charset="0"/>
                <a:cs typeface="Arial" panose="020B0604020202020204" pitchFamily="34" charset="0"/>
              </a:rPr>
              <a:t>Registar trgovačkih radnji</a:t>
            </a:r>
            <a:r>
              <a:rPr lang="en-US" dirty="0"/>
              <a:t/>
            </a:r>
            <a:br>
              <a:rPr lang="en-US" dirty="0"/>
            </a:br>
            <a:endParaRPr lang="hr-HR" dirty="0"/>
          </a:p>
        </p:txBody>
      </p:sp>
      <p:sp>
        <p:nvSpPr>
          <p:cNvPr id="3" name="Content Placeholder 2">
            <a:extLst>
              <a:ext uri="{FF2B5EF4-FFF2-40B4-BE49-F238E27FC236}">
                <a16:creationId xmlns="" xmlns:a16="http://schemas.microsoft.com/office/drawing/2014/main" id="{F6628141-801D-7F1C-31AF-C1D6DDBD82CE}"/>
              </a:ext>
            </a:extLst>
          </p:cNvPr>
          <p:cNvSpPr>
            <a:spLocks noGrp="1"/>
          </p:cNvSpPr>
          <p:nvPr>
            <p:ph idx="1"/>
          </p:nvPr>
        </p:nvSpPr>
        <p:spPr/>
        <p:txBody>
          <a:bodyPr>
            <a:normAutofit fontScale="70000" lnSpcReduction="20000"/>
          </a:bodyPr>
          <a:lstStyle/>
          <a:p>
            <a:pPr lvl="0" algn="just">
              <a:lnSpc>
                <a:spcPct val="120000"/>
              </a:lnSpc>
            </a:pPr>
            <a:r>
              <a:rPr lang="hr-HR" dirty="0">
                <a:latin typeface="Arial" panose="020B0604020202020204" pitchFamily="34" charset="0"/>
                <a:cs typeface="Arial" panose="020B0604020202020204" pitchFamily="34" charset="0"/>
              </a:rPr>
              <a:t>Rješenje o osnivanju trgovačke radnje i rješenje kojim se odobrava obavljanje trgovine na malo ličnim radom trgovcu pojedincu, po konačnosti upisuju se u Registar trgovačkih radnji</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Registar vodi nadležni organ</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Trgovačka radnja, kao i trgovac pojedinac, dužni su početi sa radom najkasnije u roku od 30 dana od dana upisa u Registar</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O upisu trgovačke radnje i trgovca pojedinca u Registar, nadležni organ koji vodi Registar, obavijestiće nadležnu poreznu upravu, nadležni organ tržišne inspekcije, federalni i kantonalni organ nadležan za oblast trgovine i druge organe, koji vrše nadzor u ovoj oblasti, dostavljanjem konačnog rješenja o osnivanju trgovačke radnje u roku od 8 (osam) dana od dana konačnosti rješenja.</a:t>
            </a:r>
            <a:endParaRPr lang="en-US" dirty="0">
              <a:latin typeface="Arial" panose="020B060402020202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39282168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1F61872-9044-8EAF-4CEB-DBE03F74AB85}"/>
              </a:ext>
            </a:extLst>
          </p:cNvPr>
          <p:cNvSpPr>
            <a:spLocks noGrp="1"/>
          </p:cNvSpPr>
          <p:nvPr>
            <p:ph idx="1"/>
          </p:nvPr>
        </p:nvSpPr>
        <p:spPr>
          <a:xfrm>
            <a:off x="628650" y="2247314"/>
            <a:ext cx="7886700" cy="4193418"/>
          </a:xfrm>
        </p:spPr>
        <p:txBody>
          <a:bodyPr>
            <a:normAutofit/>
          </a:bodyPr>
          <a:lstStyle/>
          <a:p>
            <a:pPr marL="0" indent="0" algn="just">
              <a:buNone/>
            </a:pPr>
            <a:r>
              <a:rPr lang="bs-Latn-BA" sz="2200" dirty="0">
                <a:latin typeface="Arial" panose="020B0604020202020204" pitchFamily="34" charset="0"/>
                <a:cs typeface="Arial" panose="020B0604020202020204" pitchFamily="34" charset="0"/>
              </a:rPr>
              <a:t>Dva načina prestanka:</a:t>
            </a:r>
            <a:endParaRPr lang="en-US" sz="2200" dirty="0">
              <a:latin typeface="Arial" panose="020B0604020202020204" pitchFamily="34" charset="0"/>
              <a:cs typeface="Arial" panose="020B0604020202020204" pitchFamily="34" charset="0"/>
            </a:endParaRPr>
          </a:p>
          <a:p>
            <a:pPr lvl="0" algn="just"/>
            <a:r>
              <a:rPr lang="bs-Latn-BA" sz="2200" dirty="0">
                <a:latin typeface="Arial" panose="020B0604020202020204" pitchFamily="34" charset="0"/>
                <a:cs typeface="Arial" panose="020B0604020202020204" pitchFamily="34" charset="0"/>
              </a:rPr>
              <a:t>Odjavom </a:t>
            </a:r>
            <a:endParaRPr lang="en-US" sz="2200" dirty="0">
              <a:latin typeface="Arial" panose="020B0604020202020204" pitchFamily="34" charset="0"/>
              <a:cs typeface="Arial" panose="020B0604020202020204" pitchFamily="34" charset="0"/>
            </a:endParaRPr>
          </a:p>
          <a:p>
            <a:pPr lvl="0" algn="just"/>
            <a:r>
              <a:rPr lang="bs-Latn-BA" sz="2200" dirty="0">
                <a:latin typeface="Arial" panose="020B0604020202020204" pitchFamily="34" charset="0"/>
                <a:cs typeface="Arial" panose="020B0604020202020204" pitchFamily="34" charset="0"/>
              </a:rPr>
              <a:t>Po sili zakona</a:t>
            </a:r>
            <a:endParaRPr lang="en-US" sz="2200" dirty="0">
              <a:latin typeface="Arial" panose="020B0604020202020204" pitchFamily="34" charset="0"/>
              <a:cs typeface="Arial" panose="020B0604020202020204" pitchFamily="34" charset="0"/>
            </a:endParaRPr>
          </a:p>
          <a:p>
            <a:pPr marL="0" indent="0" algn="just">
              <a:buNone/>
            </a:pPr>
            <a:endParaRPr lang="hr-HR" sz="2200" dirty="0" smtClean="0">
              <a:latin typeface="Arial" panose="020B0604020202020204" pitchFamily="34" charset="0"/>
              <a:cs typeface="Arial" panose="020B0604020202020204" pitchFamily="34" charset="0"/>
            </a:endParaRPr>
          </a:p>
          <a:p>
            <a:pPr marL="0" indent="0" algn="just">
              <a:buNone/>
            </a:pPr>
            <a:r>
              <a:rPr lang="hr-HR" sz="2200" dirty="0" smtClean="0">
                <a:latin typeface="Arial" panose="020B0604020202020204" pitchFamily="34" charset="0"/>
                <a:cs typeface="Arial" panose="020B0604020202020204" pitchFamily="34" charset="0"/>
              </a:rPr>
              <a:t>Nadležni </a:t>
            </a:r>
            <a:r>
              <a:rPr lang="hr-HR" sz="2200" dirty="0">
                <a:latin typeface="Arial" panose="020B0604020202020204" pitchFamily="34" charset="0"/>
                <a:cs typeface="Arial" panose="020B0604020202020204" pitchFamily="34" charset="0"/>
              </a:rPr>
              <a:t>organ, u roku od 8 (osam) dana od dana podnošenja urednog zahtjeva, donosi rješenje kojim utvrđuje prestanak rada trgovačke radnje.</a:t>
            </a:r>
            <a:endParaRPr lang="en-US" sz="2200" dirty="0">
              <a:latin typeface="Arial" panose="020B0604020202020204" pitchFamily="34" charset="0"/>
              <a:cs typeface="Arial" panose="020B0604020202020204" pitchFamily="34" charset="0"/>
            </a:endParaRPr>
          </a:p>
          <a:p>
            <a:pPr marL="0" indent="0" algn="just">
              <a:buNone/>
            </a:pPr>
            <a:endParaRPr lang="hr-HR" sz="2200" dirty="0" smtClean="0">
              <a:latin typeface="Arial" panose="020B0604020202020204" pitchFamily="34" charset="0"/>
              <a:cs typeface="Arial" panose="020B0604020202020204" pitchFamily="34" charset="0"/>
            </a:endParaRPr>
          </a:p>
          <a:p>
            <a:pPr marL="0" indent="0" algn="just">
              <a:buNone/>
            </a:pPr>
            <a:r>
              <a:rPr lang="hr-HR" sz="2200" dirty="0" smtClean="0">
                <a:latin typeface="Arial" panose="020B0604020202020204" pitchFamily="34" charset="0"/>
                <a:cs typeface="Arial" panose="020B0604020202020204" pitchFamily="34" charset="0"/>
              </a:rPr>
              <a:t>Prestanak </a:t>
            </a:r>
            <a:r>
              <a:rPr lang="hr-HR" sz="2200" dirty="0">
                <a:latin typeface="Arial" panose="020B0604020202020204" pitchFamily="34" charset="0"/>
                <a:cs typeface="Arial" panose="020B0604020202020204" pitchFamily="34" charset="0"/>
              </a:rPr>
              <a:t>rada trgovačke radnje utvrđuje se na dan koji je trgovac naveo u zahtjevu i ne može se utvrditi na dan, koji je nastupio prije dana podnošenja zahtjeva.</a:t>
            </a:r>
            <a:endParaRPr lang="en-US" sz="2200" dirty="0">
              <a:latin typeface="Arial" panose="020B0604020202020204" pitchFamily="34" charset="0"/>
              <a:cs typeface="Arial" panose="020B0604020202020204" pitchFamily="34" charset="0"/>
            </a:endParaRPr>
          </a:p>
          <a:p>
            <a:endParaRPr lang="hr-HR" dirty="0"/>
          </a:p>
        </p:txBody>
      </p:sp>
      <p:sp>
        <p:nvSpPr>
          <p:cNvPr id="4" name="Naslov 1">
            <a:extLst>
              <a:ext uri="{FF2B5EF4-FFF2-40B4-BE49-F238E27FC236}">
                <a16:creationId xmlns="" xmlns:a16="http://schemas.microsoft.com/office/drawing/2014/main" id="{D600CCF5-2C10-553B-B57A-440067D4D443}"/>
              </a:ext>
            </a:extLst>
          </p:cNvPr>
          <p:cNvSpPr>
            <a:spLocks noGrp="1"/>
          </p:cNvSpPr>
          <p:nvPr>
            <p:ph type="title"/>
          </p:nvPr>
        </p:nvSpPr>
        <p:spPr>
          <a:xfrm>
            <a:off x="628650" y="844061"/>
            <a:ext cx="7886700" cy="1758461"/>
          </a:xfrm>
        </p:spPr>
        <p:txBody>
          <a:bodyPr>
            <a:noAutofit/>
          </a:bodyPr>
          <a:lstStyle/>
          <a:p>
            <a:pPr algn="ctr"/>
            <a:r>
              <a:rPr lang="bs-Latn-BA" sz="3600" dirty="0">
                <a:latin typeface="Arial" panose="020B0604020202020204" pitchFamily="34" charset="0"/>
                <a:cs typeface="Arial" panose="020B0604020202020204" pitchFamily="34" charset="0"/>
              </a:rPr>
              <a:t>Prestanak rada trgovačke radnje i trgovca pojedinca</a:t>
            </a:r>
            <a:r>
              <a:rPr lang="en-US" sz="3600" dirty="0">
                <a:latin typeface="Arial" panose="020B0604020202020204" pitchFamily="34" charset="0"/>
                <a:cs typeface="Arial" panose="020B0604020202020204" pitchFamily="34" charset="0"/>
              </a:rPr>
              <a:t/>
            </a:r>
            <a:br>
              <a:rPr lang="en-US" sz="3600" dirty="0">
                <a:latin typeface="Arial" panose="020B0604020202020204" pitchFamily="34" charset="0"/>
                <a:cs typeface="Arial" panose="020B0604020202020204" pitchFamily="34" charset="0"/>
              </a:rPr>
            </a:b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71231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C9EED39-3429-F948-EEA5-696D3B2839EF}"/>
              </a:ext>
            </a:extLst>
          </p:cNvPr>
          <p:cNvSpPr>
            <a:spLocks noGrp="1"/>
          </p:cNvSpPr>
          <p:nvPr>
            <p:ph type="title"/>
          </p:nvPr>
        </p:nvSpPr>
        <p:spPr>
          <a:xfrm>
            <a:off x="611065" y="833509"/>
            <a:ext cx="7886700" cy="1702191"/>
          </a:xfrm>
        </p:spPr>
        <p:txBody>
          <a:bodyPr>
            <a:normAutofit/>
          </a:bodyPr>
          <a:lstStyle/>
          <a:p>
            <a:pPr algn="ctr"/>
            <a:r>
              <a:rPr lang="hr-HR" sz="3600" dirty="0">
                <a:latin typeface="Arial" panose="020B0604020202020204" pitchFamily="34" charset="0"/>
                <a:cs typeface="Arial" panose="020B0604020202020204" pitchFamily="34" charset="0"/>
              </a:rPr>
              <a:t>Prestanak rada trgovačke radnje po sili zakona</a:t>
            </a:r>
            <a:endParaRPr lang="hr-HR" sz="3600" dirty="0"/>
          </a:p>
        </p:txBody>
      </p:sp>
      <p:sp>
        <p:nvSpPr>
          <p:cNvPr id="4" name="Rezervirano mjesto sadržaja 2">
            <a:extLst>
              <a:ext uri="{FF2B5EF4-FFF2-40B4-BE49-F238E27FC236}">
                <a16:creationId xmlns="" xmlns:a16="http://schemas.microsoft.com/office/drawing/2014/main" id="{5E71D248-F206-4FC9-151C-18B58D17845D}"/>
              </a:ext>
            </a:extLst>
          </p:cNvPr>
          <p:cNvSpPr>
            <a:spLocks noGrp="1"/>
          </p:cNvSpPr>
          <p:nvPr>
            <p:ph idx="1"/>
          </p:nvPr>
        </p:nvSpPr>
        <p:spPr>
          <a:xfrm>
            <a:off x="530225" y="2180492"/>
            <a:ext cx="7886700" cy="4548921"/>
          </a:xfrm>
        </p:spPr>
        <p:txBody>
          <a:bodyPr>
            <a:normAutofit fontScale="47500" lnSpcReduction="20000"/>
          </a:bodyPr>
          <a:lstStyle/>
          <a:p>
            <a:pPr marL="0" indent="0" algn="just">
              <a:lnSpc>
                <a:spcPct val="120000"/>
              </a:lnSpc>
              <a:buNone/>
            </a:pPr>
            <a:r>
              <a:rPr lang="hr-HR" dirty="0">
                <a:latin typeface="Arial" panose="020B0604020202020204" pitchFamily="34" charset="0"/>
                <a:cs typeface="Arial" panose="020B0604020202020204" pitchFamily="34" charset="0"/>
              </a:rPr>
              <a:t>Nadležni organ rješenjem utvrđuje prestanak rada trgovačke radnje po sili zakona sa danom utvrđivanja jednog od sljedećih razloga:</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gubitkom poslovne sposobnosti ili smrti vlasnika trgovačke radnje,</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ako trgovac ne počne obavljati trgovinu na malo u roku od 30 dana od dana izdavanja rješenja o osnivanju trgovačke radnje,</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ako prestane ispunjavati bilo koji od uslova navedenih u članu 83. ovog zakona,</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ako je inspekcijskim nadzorom utvrđeno da nisu ispunjeni uslovi propisani članom 14. ovog zakona, propisima donesenim na osnovu ovog zakona i drugim propisima, a utvrđeni nedostaci nisu otklonjeni u zadanom roku,</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ako se naknadno utvrdi da je rješenje o osnivanju trgovačke radnje doneseno na osnovu neistinitih podataka ili krivotvorenih isprava,</a:t>
            </a:r>
            <a:endParaRPr lang="en-US" dirty="0">
              <a:latin typeface="Arial" panose="020B0604020202020204" pitchFamily="34" charset="0"/>
              <a:cs typeface="Arial" panose="020B0604020202020204" pitchFamily="34" charset="0"/>
            </a:endParaRPr>
          </a:p>
          <a:p>
            <a:pPr lvl="0" algn="just">
              <a:lnSpc>
                <a:spcPct val="120000"/>
              </a:lnSpc>
            </a:pPr>
            <a:r>
              <a:rPr lang="hr-HR" u="sng" dirty="0">
                <a:latin typeface="Arial" panose="020B0604020202020204" pitchFamily="34" charset="0"/>
                <a:cs typeface="Arial" panose="020B0604020202020204" pitchFamily="34" charset="0"/>
              </a:rPr>
              <a:t>na osnovu zahtjeva Porezne uprave Federacije BiH, kada se utvrdi da trgovačka radnja duže od šest mjeseci ne ostvaruje prihod niti rashod od obavljanja djelatnosti, nakon što Porezna uprava Federacije BiH provjeri i utvrdi razloge neostvarivanja prihoda,</a:t>
            </a:r>
            <a:endParaRPr lang="en-US" dirty="0">
              <a:latin typeface="Arial" panose="020B0604020202020204" pitchFamily="34" charset="0"/>
              <a:cs typeface="Arial" panose="020B0604020202020204" pitchFamily="34" charset="0"/>
            </a:endParaRPr>
          </a:p>
          <a:p>
            <a:pPr lvl="0" algn="just">
              <a:lnSpc>
                <a:spcPct val="120000"/>
              </a:lnSpc>
            </a:pPr>
            <a:r>
              <a:rPr lang="hr-HR" u="sng" dirty="0">
                <a:latin typeface="Arial" panose="020B0604020202020204" pitchFamily="34" charset="0"/>
                <a:cs typeface="Arial" panose="020B0604020202020204" pitchFamily="34" charset="0"/>
              </a:rPr>
              <a:t>na osnovu zahtjeva Porezne uprave Federacije BiH, kada se utvrdi da trgovačka radnja, u posljednjih šest mjeseci odnosno duže od šest mjeseci, ne obračunava i ne plaća porezne obaveze i doprinose za obavezna osiguranja.</a:t>
            </a: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7256417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187DA819-AE9B-3BF5-BB4F-9411076FF988}"/>
              </a:ext>
            </a:extLst>
          </p:cNvPr>
          <p:cNvSpPr>
            <a:spLocks noGrp="1"/>
          </p:cNvSpPr>
          <p:nvPr>
            <p:ph type="title"/>
          </p:nvPr>
        </p:nvSpPr>
        <p:spPr>
          <a:xfrm>
            <a:off x="628650" y="1147802"/>
            <a:ext cx="7886700" cy="916332"/>
          </a:xfrm>
        </p:spPr>
        <p:txBody>
          <a:bodyPr>
            <a:normAutofit/>
          </a:bodyPr>
          <a:lstStyle/>
          <a:p>
            <a:pPr algn="ctr"/>
            <a:r>
              <a:rPr lang="hr-BA" sz="3600" dirty="0">
                <a:latin typeface="Arial" panose="020B0604020202020204" pitchFamily="34" charset="0"/>
                <a:cs typeface="Arial" panose="020B0604020202020204" pitchFamily="34" charset="0"/>
              </a:rPr>
              <a:t>Pravila o radnom vremenu</a:t>
            </a:r>
          </a:p>
        </p:txBody>
      </p:sp>
      <p:sp>
        <p:nvSpPr>
          <p:cNvPr id="3" name="Rezervirano mjesto sadržaja 2">
            <a:extLst>
              <a:ext uri="{FF2B5EF4-FFF2-40B4-BE49-F238E27FC236}">
                <a16:creationId xmlns="" xmlns:a16="http://schemas.microsoft.com/office/drawing/2014/main" id="{67DCF80C-C48C-91CC-8878-F4DC1F10E74C}"/>
              </a:ext>
            </a:extLst>
          </p:cNvPr>
          <p:cNvSpPr>
            <a:spLocks noGrp="1"/>
          </p:cNvSpPr>
          <p:nvPr>
            <p:ph idx="1"/>
          </p:nvPr>
        </p:nvSpPr>
        <p:spPr>
          <a:xfrm>
            <a:off x="628650" y="2064134"/>
            <a:ext cx="7886700" cy="4578822"/>
          </a:xfrm>
        </p:spPr>
        <p:txBody>
          <a:bodyPr>
            <a:normAutofit fontScale="40000" lnSpcReduction="20000"/>
          </a:bodyPr>
          <a:lstStyle/>
          <a:p>
            <a:pPr algn="just">
              <a:lnSpc>
                <a:spcPct val="170000"/>
              </a:lnSpc>
            </a:pPr>
            <a:r>
              <a:rPr lang="hr-BA" sz="3400" dirty="0">
                <a:latin typeface="Arial" panose="020B0604020202020204" pitchFamily="34" charset="0"/>
                <a:cs typeface="Arial" panose="020B0604020202020204" pitchFamily="34" charset="0"/>
              </a:rPr>
              <a:t>Novi Zakon na drugačiji način tretira pitanje radnog vremena prodajnih objekata. Član 18. propisuje da radno vrijeme prodajnih objekata određuje trgovac u periodu od ponedjeljka do subote u ukupnom trajanju od 90 sati sedmično, da su prodajni objekti zatvoreni nedjeljom i u dane praznika, te da Vlada FBiH svojom odlukom određuje koji su prodajni objekti dužni raditi u vrijeme praznika. </a:t>
            </a:r>
          </a:p>
          <a:p>
            <a:pPr algn="just">
              <a:lnSpc>
                <a:spcPct val="170000"/>
              </a:lnSpc>
            </a:pPr>
            <a:r>
              <a:rPr lang="hr-BA" sz="3400" dirty="0">
                <a:latin typeface="Arial" panose="020B0604020202020204" pitchFamily="34" charset="0"/>
                <a:cs typeface="Arial" panose="020B0604020202020204" pitchFamily="34" charset="0"/>
              </a:rPr>
              <a:t>Na osnovu člana 18. stava (1) novog zakonskog rješenja trgovac samostalno određuje radno vrijeme prodajnih objekata uzimajući u obzir potrebe kupaca, broj radnika zaposlenih u prodavaonici i poštivanje njihovih prava uređenih važećim Zakonom, Zakonom o radu, drugim radno pravnim propisima, kolektivnim ugovorom, sporazumom sklopljenim između poslodavca i sindikata i ugovorom o radu, posebno u pogledu plate i naknade plate, dodataka na platu, rasporeda i preraspodjele radnog vremena, prekovremenog i noćnog rada te pauze, dnevnog, sedmičnog i godišnjeg odmora. Sedmični maksimalni iznos radnih sati koje trgovac samostalno raspoređuje od ponedjeljka do subote, određeni su u trajanju do 90 sati. </a:t>
            </a:r>
          </a:p>
          <a:p>
            <a:endParaRPr lang="hr-BA" dirty="0"/>
          </a:p>
        </p:txBody>
      </p:sp>
    </p:spTree>
    <p:extLst>
      <p:ext uri="{BB962C8B-B14F-4D97-AF65-F5344CB8AC3E}">
        <p14:creationId xmlns:p14="http://schemas.microsoft.com/office/powerpoint/2010/main" val="2609938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A14BA14-85B7-D7DE-1585-F9CD4D604A8A}"/>
              </a:ext>
            </a:extLst>
          </p:cNvPr>
          <p:cNvSpPr>
            <a:spLocks noGrp="1"/>
          </p:cNvSpPr>
          <p:nvPr>
            <p:ph type="title"/>
          </p:nvPr>
        </p:nvSpPr>
        <p:spPr>
          <a:xfrm>
            <a:off x="628650" y="1131714"/>
            <a:ext cx="7886700" cy="693911"/>
          </a:xfrm>
        </p:spPr>
        <p:txBody>
          <a:bodyPr>
            <a:normAutofit fontScale="90000"/>
          </a:bodyPr>
          <a:lstStyle/>
          <a:p>
            <a:pPr algn="ctr"/>
            <a:r>
              <a:rPr lang="bs-Latn-BA" dirty="0">
                <a:latin typeface="Arial" panose="020B0604020202020204" pitchFamily="34" charset="0"/>
                <a:cs typeface="Arial" panose="020B0604020202020204" pitchFamily="34" charset="0"/>
              </a:rPr>
              <a:t>Po</a:t>
            </a:r>
            <a:r>
              <a:rPr lang="bs-Latn-BA" sz="4000" dirty="0">
                <a:latin typeface="Arial" panose="020B0604020202020204" pitchFamily="34" charset="0"/>
                <a:cs typeface="Arial" panose="020B0604020202020204" pitchFamily="34" charset="0"/>
              </a:rPr>
              <a:t>četak primjene Zakona</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A2355C10-4D5A-FE85-0430-5B5CB20FBD90}"/>
              </a:ext>
            </a:extLst>
          </p:cNvPr>
          <p:cNvSpPr>
            <a:spLocks noGrp="1"/>
          </p:cNvSpPr>
          <p:nvPr>
            <p:ph idx="1"/>
          </p:nvPr>
        </p:nvSpPr>
        <p:spPr/>
        <p:txBody>
          <a:bodyPr>
            <a:normAutofit/>
          </a:bodyPr>
          <a:lstStyle/>
          <a:p>
            <a:pPr algn="just">
              <a:lnSpc>
                <a:spcPct val="150000"/>
              </a:lnSpc>
            </a:pPr>
            <a:r>
              <a:rPr lang="hr-BA" sz="1600" kern="100" dirty="0">
                <a:effectLst/>
                <a:latin typeface="Arial" panose="020B0604020202020204" pitchFamily="34" charset="0"/>
                <a:ea typeface="Calibri" panose="020F0502020204030204" pitchFamily="34" charset="0"/>
                <a:cs typeface="Arial" panose="020B0604020202020204" pitchFamily="34" charset="0"/>
              </a:rPr>
              <a:t>U „Službenim novinama FBiH“ broj 87/24 od 06.11.2024. godine objavljen je Zakon o unutrašnjoj trgovini FBiH. Ovaj Zakon stupa na snagu osmog dana od dana objavljivanja u „Službenim novinama FBiH“, tj. od 14.11.2024. </a:t>
            </a:r>
            <a:r>
              <a:rPr lang="hr-BA" sz="1600" kern="100" dirty="0">
                <a:latin typeface="Arial" panose="020B0604020202020204" pitchFamily="34" charset="0"/>
                <a:ea typeface="Calibri" panose="020F0502020204030204" pitchFamily="34" charset="0"/>
                <a:cs typeface="Arial" panose="020B0604020202020204" pitchFamily="34" charset="0"/>
              </a:rPr>
              <a:t>godine, tako se odredbe Zakonapočinju primjenjivati idućeg dana od dana stupanja Zakona na snagu,</a:t>
            </a:r>
            <a:r>
              <a:rPr lang="hr-BA" sz="1600" b="1" kern="100" dirty="0">
                <a:latin typeface="Arial" panose="020B0604020202020204" pitchFamily="34" charset="0"/>
                <a:ea typeface="Calibri" panose="020F0502020204030204" pitchFamily="34" charset="0"/>
                <a:cs typeface="Arial" panose="020B0604020202020204" pitchFamily="34" charset="0"/>
              </a:rPr>
              <a:t> </a:t>
            </a:r>
            <a:r>
              <a:rPr lang="hr-BA" sz="1600" kern="100" dirty="0">
                <a:latin typeface="Arial" panose="020B0604020202020204" pitchFamily="34" charset="0"/>
                <a:ea typeface="Calibri" panose="020F0502020204030204" pitchFamily="34" charset="0"/>
                <a:cs typeface="Arial" panose="020B0604020202020204" pitchFamily="34" charset="0"/>
              </a:rPr>
              <a:t>odnosno</a:t>
            </a:r>
            <a:r>
              <a:rPr lang="hr-BA" sz="1600" b="1" kern="100" dirty="0">
                <a:latin typeface="Arial" panose="020B0604020202020204" pitchFamily="34" charset="0"/>
                <a:ea typeface="Calibri" panose="020F0502020204030204" pitchFamily="34" charset="0"/>
                <a:cs typeface="Arial" panose="020B0604020202020204" pitchFamily="34" charset="0"/>
              </a:rPr>
              <a:t> od 15.11.2024. godine.</a:t>
            </a: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07000"/>
              </a:lnSpc>
              <a:spcAft>
                <a:spcPts val="800"/>
              </a:spcAft>
            </a:pPr>
            <a:r>
              <a:rPr lang="hr-BA" sz="1600" kern="100" dirty="0">
                <a:effectLst/>
                <a:latin typeface="Arial" panose="020B0604020202020204" pitchFamily="34" charset="0"/>
                <a:ea typeface="Calibri" panose="020F0502020204030204" pitchFamily="34" charset="0"/>
                <a:cs typeface="Arial" panose="020B0604020202020204" pitchFamily="34" charset="0"/>
              </a:rPr>
              <a:t>Članom 131. Zakona, koji se odnosi na </a:t>
            </a:r>
            <a:r>
              <a:rPr lang="hr-BA" sz="1600" b="1" kern="100" dirty="0">
                <a:effectLst/>
                <a:latin typeface="Arial" panose="020B0604020202020204" pitchFamily="34" charset="0"/>
                <a:ea typeface="Calibri" panose="020F0502020204030204" pitchFamily="34" charset="0"/>
                <a:cs typeface="Arial" panose="020B0604020202020204" pitchFamily="34" charset="0"/>
              </a:rPr>
              <a:t>donošenje podzakonskih akata u vezi primjene Zakona i dužnost usklađivanja sa podzakonskim aktima</a:t>
            </a:r>
            <a:r>
              <a:rPr lang="hr-BA" sz="1600" kern="100" dirty="0">
                <a:effectLst/>
                <a:latin typeface="Arial" panose="020B0604020202020204" pitchFamily="34" charset="0"/>
                <a:ea typeface="Calibri" panose="020F0502020204030204" pitchFamily="34" charset="0"/>
                <a:cs typeface="Arial" panose="020B0604020202020204" pitchFamily="34" charset="0"/>
              </a:rPr>
              <a:t>, propisano je:</a:t>
            </a: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indent="0" algn="just">
              <a:lnSpc>
                <a:spcPct val="107000"/>
              </a:lnSpc>
              <a:spcAft>
                <a:spcPts val="800"/>
              </a:spcAft>
              <a:buNone/>
            </a:pPr>
            <a:r>
              <a:rPr lang="hr-BA" sz="1600" i="1" kern="100" dirty="0">
                <a:effectLst/>
                <a:latin typeface="Arial" panose="020B0604020202020204" pitchFamily="34" charset="0"/>
                <a:ea typeface="Calibri" panose="020F0502020204030204" pitchFamily="34" charset="0"/>
                <a:cs typeface="Arial" panose="020B0604020202020204" pitchFamily="34" charset="0"/>
              </a:rPr>
              <a:t>(1)  Federalni ministar trgovine će donijeti podzakonske akte na osnovu ovlaštenja iz ovog zakona u roku od šest mjeseci od dana stupanja na snagu ovog zakona.</a:t>
            </a: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indent="0" algn="just">
              <a:lnSpc>
                <a:spcPct val="107000"/>
              </a:lnSpc>
              <a:spcAft>
                <a:spcPts val="800"/>
              </a:spcAft>
              <a:buNone/>
            </a:pPr>
            <a:r>
              <a:rPr lang="hr-BA" sz="1600" i="1" kern="100" dirty="0">
                <a:effectLst/>
                <a:latin typeface="Arial" panose="020B0604020202020204" pitchFamily="34" charset="0"/>
                <a:ea typeface="Calibri" panose="020F0502020204030204" pitchFamily="34" charset="0"/>
                <a:cs typeface="Arial" panose="020B0604020202020204" pitchFamily="34" charset="0"/>
              </a:rPr>
              <a:t>(2)</a:t>
            </a:r>
            <a:r>
              <a:rPr lang="hr-BA" sz="1600" i="1" kern="100" dirty="0">
                <a:latin typeface="Arial" panose="020B0604020202020204" pitchFamily="34" charset="0"/>
                <a:ea typeface="Calibri" panose="020F0502020204030204" pitchFamily="34" charset="0"/>
                <a:cs typeface="Arial" panose="020B0604020202020204" pitchFamily="34" charset="0"/>
              </a:rPr>
              <a:t> </a:t>
            </a:r>
            <a:r>
              <a:rPr lang="hr-BA" sz="1600" i="1" kern="100" dirty="0">
                <a:effectLst/>
                <a:latin typeface="Arial" panose="020B0604020202020204" pitchFamily="34" charset="0"/>
                <a:ea typeface="Calibri" panose="020F0502020204030204" pitchFamily="34" charset="0"/>
                <a:cs typeface="Arial" panose="020B0604020202020204" pitchFamily="34" charset="0"/>
              </a:rPr>
              <a:t>Trgovci su dužni uskladiti rad i poslovanje u skladu sa ovim zakonom u roku od šest mjeseci od dana stupanja na snagu propisa iz stava (1) ovog člana.</a:t>
            </a: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endParaRPr lang="en-US" dirty="0"/>
          </a:p>
        </p:txBody>
      </p:sp>
    </p:spTree>
    <p:extLst>
      <p:ext uri="{BB962C8B-B14F-4D97-AF65-F5344CB8AC3E}">
        <p14:creationId xmlns:p14="http://schemas.microsoft.com/office/powerpoint/2010/main" val="6974800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 xmlns:a16="http://schemas.microsoft.com/office/drawing/2014/main" id="{C7818EB8-2CE2-7CD1-A068-8348484EDC82}"/>
              </a:ext>
            </a:extLst>
          </p:cNvPr>
          <p:cNvSpPr>
            <a:spLocks noGrp="1"/>
          </p:cNvSpPr>
          <p:nvPr>
            <p:ph idx="1"/>
          </p:nvPr>
        </p:nvSpPr>
        <p:spPr>
          <a:xfrm>
            <a:off x="628650" y="1285103"/>
            <a:ext cx="7886700" cy="4891860"/>
          </a:xfrm>
        </p:spPr>
        <p:txBody>
          <a:bodyPr>
            <a:normAutofit fontScale="25000" lnSpcReduction="20000"/>
          </a:bodyPr>
          <a:lstStyle/>
          <a:p>
            <a:pPr marL="0" indent="0" algn="just">
              <a:lnSpc>
                <a:spcPct val="107000"/>
              </a:lnSpc>
              <a:spcAft>
                <a:spcPts val="800"/>
              </a:spcAft>
              <a:buNone/>
            </a:pPr>
            <a:r>
              <a:rPr lang="bs-Latn-BA" sz="5600" kern="100" dirty="0">
                <a:effectLst/>
                <a:latin typeface="Arial" panose="020B0604020202020204" pitchFamily="34" charset="0"/>
                <a:ea typeface="Calibri" panose="020F0502020204030204" pitchFamily="34" charset="0"/>
                <a:cs typeface="Arial" panose="020B0604020202020204" pitchFamily="34" charset="0"/>
              </a:rPr>
              <a:t>Članom 18. su propisani i izuzeci, tj. i da se prethodne odredbe ne primjenjuju:</a:t>
            </a:r>
          </a:p>
          <a:p>
            <a:pPr algn="just">
              <a:lnSpc>
                <a:spcPct val="107000"/>
              </a:lnSpc>
              <a:spcAft>
                <a:spcPts val="800"/>
              </a:spcAft>
            </a:pPr>
            <a:r>
              <a:rPr lang="bs-Latn-BA" sz="5600" kern="100" dirty="0">
                <a:latin typeface="Arial" panose="020B0604020202020204" pitchFamily="34" charset="0"/>
                <a:ea typeface="Calibri" panose="020F0502020204030204" pitchFamily="34" charset="0"/>
                <a:cs typeface="Arial" panose="020B0604020202020204" pitchFamily="34" charset="0"/>
              </a:rPr>
              <a:t>ukoliko Vlada FBiH odlukom odredi da su prodajni objekti dužni raditi u vrijeme praznika i u kojem obimu</a:t>
            </a:r>
          </a:p>
          <a:p>
            <a:pPr algn="just">
              <a:lnSpc>
                <a:spcPct val="107000"/>
              </a:lnSpc>
              <a:spcAft>
                <a:spcPts val="800"/>
              </a:spcAft>
            </a:pPr>
            <a:r>
              <a:rPr lang="bs-Latn-BA" sz="5600" kern="100" dirty="0">
                <a:effectLst/>
                <a:latin typeface="Arial" panose="020B0604020202020204" pitchFamily="34" charset="0"/>
                <a:ea typeface="Calibri" panose="020F0502020204030204" pitchFamily="34" charset="0"/>
                <a:cs typeface="Arial" panose="020B0604020202020204" pitchFamily="34" charset="0"/>
              </a:rPr>
              <a:t>na cvjećare, pekare, suvenirnice, objekte tradicionalnih i starih obrta, kao i na prodajne objekte koji se nalaze unutar ili su sastavni dio željezničkih i autobusnih stanica i aerodroma, benzinskih pumpi, bolnica, hotela, prostora kulturnih i vjerskih objekata, muzeja i parkova prirode, groblja i specijalizirane prodavnice vezane za prodaju na grobljima. </a:t>
            </a:r>
            <a:endParaRPr lang="bs-Latn-BA" sz="5600" kern="1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bs-Latn-BA" sz="5600" kern="100" dirty="0">
                <a:effectLst/>
                <a:latin typeface="Arial" panose="020B0604020202020204" pitchFamily="34" charset="0"/>
                <a:ea typeface="Calibri" panose="020F0502020204030204" pitchFamily="34" charset="0"/>
                <a:cs typeface="Arial" panose="020B0604020202020204" pitchFamily="34" charset="0"/>
              </a:rPr>
              <a:t>na dragstore i radno vrijeme istih je od 00.00 do 24.00 sata svaki dan. </a:t>
            </a:r>
          </a:p>
          <a:p>
            <a:pPr algn="just">
              <a:lnSpc>
                <a:spcPct val="107000"/>
              </a:lnSpc>
              <a:spcAft>
                <a:spcPts val="800"/>
              </a:spcAft>
            </a:pPr>
            <a:r>
              <a:rPr lang="bs-Latn-BA" sz="5600" kern="100" dirty="0">
                <a:effectLst/>
                <a:latin typeface="Arial" panose="020B0604020202020204" pitchFamily="34" charset="0"/>
                <a:ea typeface="Calibri" panose="020F0502020204030204" pitchFamily="34" charset="0"/>
                <a:cs typeface="Arial" panose="020B0604020202020204" pitchFamily="34" charset="0"/>
              </a:rPr>
              <a:t>na otkup primarnih poljoprivrednih proizvoda, prodaju vlastitih poljoprivrednih proizvoda na štandovima, stolovima i u boksovima na tržnicama na malo, prodaju vlastitih poljoprivrednih proizvoda na štandovima, stolovima i u boksovima izvan tržnica na malo, prigodnu prodaju organizovanu u sklopu sajmova, priredbi i izložbi, prodaju putem elektronskih prodavnica, prodaju putem automata, prodaju u proizvodnim objektima po</a:t>
            </a:r>
          </a:p>
          <a:p>
            <a:pPr algn="just">
              <a:lnSpc>
                <a:spcPct val="107000"/>
              </a:lnSpc>
              <a:spcAft>
                <a:spcPts val="800"/>
              </a:spcAft>
            </a:pPr>
            <a:r>
              <a:rPr lang="bs-Latn-BA" sz="5600" kern="100" dirty="0">
                <a:effectLst/>
                <a:latin typeface="Arial" panose="020B0604020202020204" pitchFamily="34" charset="0"/>
                <a:ea typeface="Calibri" panose="020F0502020204030204" pitchFamily="34" charset="0"/>
                <a:cs typeface="Arial" panose="020B0604020202020204" pitchFamily="34" charset="0"/>
              </a:rPr>
              <a:t>u vrijeme proglašenja elementarne nepogode i vanrednog stanja i u tom slučaju radno vrijeme prodajnih, magacinskih i kancelarijskih objekata određuje Federalna uprava civilne zaštite.</a:t>
            </a:r>
          </a:p>
          <a:p>
            <a:pPr algn="just">
              <a:lnSpc>
                <a:spcPct val="107000"/>
              </a:lnSpc>
              <a:spcAft>
                <a:spcPts val="800"/>
              </a:spcAft>
            </a:pPr>
            <a:r>
              <a:rPr lang="bs-Latn-BA" sz="5600" kern="100" dirty="0">
                <a:effectLst/>
                <a:latin typeface="Arial" panose="020B0604020202020204" pitchFamily="34" charset="0"/>
                <a:ea typeface="Calibri" panose="020F0502020204030204" pitchFamily="34" charset="0"/>
                <a:cs typeface="Arial" panose="020B0604020202020204" pitchFamily="34" charset="0"/>
              </a:rPr>
              <a:t>Ukoliko Vlada Federacije BiH, na prijedlog gradskog/općinskog vijeća donese odluku kojom se određuje da prodajni objekti na teritoriji grada/općine mogu biti izuzeti od odredbi stavova (1), (2) i (3) ovog člana.</a:t>
            </a:r>
          </a:p>
          <a:p>
            <a:endParaRPr lang="hr-BA" dirty="0"/>
          </a:p>
        </p:txBody>
      </p:sp>
    </p:spTree>
    <p:extLst>
      <p:ext uri="{BB962C8B-B14F-4D97-AF65-F5344CB8AC3E}">
        <p14:creationId xmlns:p14="http://schemas.microsoft.com/office/powerpoint/2010/main" val="38042506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2E4B5798-BE4E-2A9D-FE63-960490533C51}"/>
              </a:ext>
            </a:extLst>
          </p:cNvPr>
          <p:cNvSpPr>
            <a:spLocks noGrp="1"/>
          </p:cNvSpPr>
          <p:nvPr>
            <p:ph type="title"/>
          </p:nvPr>
        </p:nvSpPr>
        <p:spPr>
          <a:xfrm>
            <a:off x="879230" y="1029730"/>
            <a:ext cx="7636119" cy="660958"/>
          </a:xfrm>
        </p:spPr>
        <p:txBody>
          <a:bodyPr>
            <a:normAutofit/>
          </a:bodyPr>
          <a:lstStyle/>
          <a:p>
            <a:r>
              <a:rPr lang="hr-BA" sz="4000" dirty="0">
                <a:latin typeface="Arial" panose="020B0604020202020204" pitchFamily="34" charset="0"/>
                <a:cs typeface="Arial" panose="020B0604020202020204" pitchFamily="34" charset="0"/>
              </a:rPr>
              <a:t>Pitanja:</a:t>
            </a:r>
          </a:p>
        </p:txBody>
      </p:sp>
      <p:sp>
        <p:nvSpPr>
          <p:cNvPr id="3" name="Rezervirano mjesto sadržaja 2">
            <a:extLst>
              <a:ext uri="{FF2B5EF4-FFF2-40B4-BE49-F238E27FC236}">
                <a16:creationId xmlns="" xmlns:a16="http://schemas.microsoft.com/office/drawing/2014/main" id="{4766D631-4482-1D87-E3B9-104AC3E850A6}"/>
              </a:ext>
            </a:extLst>
          </p:cNvPr>
          <p:cNvSpPr>
            <a:spLocks noGrp="1"/>
          </p:cNvSpPr>
          <p:nvPr>
            <p:ph idx="1"/>
          </p:nvPr>
        </p:nvSpPr>
        <p:spPr>
          <a:xfrm>
            <a:off x="628650" y="1825624"/>
            <a:ext cx="7886700" cy="4476321"/>
          </a:xfrm>
        </p:spPr>
        <p:txBody>
          <a:bodyPr>
            <a:normAutofit/>
          </a:bodyPr>
          <a:lstStyle/>
          <a:p>
            <a:pPr algn="just">
              <a:spcBef>
                <a:spcPts val="0"/>
              </a:spcBef>
            </a:pPr>
            <a:r>
              <a:rPr lang="hr-BA" sz="2000" dirty="0">
                <a:latin typeface="Arial" panose="020B0604020202020204" pitchFamily="34" charset="0"/>
                <a:cs typeface="Arial" panose="020B0604020202020204" pitchFamily="34" charset="0"/>
              </a:rPr>
              <a:t>Od kada se primjenjuju odredbe člana 18?</a:t>
            </a:r>
          </a:p>
          <a:p>
            <a:pPr algn="just">
              <a:spcBef>
                <a:spcPts val="0"/>
              </a:spcBef>
            </a:pPr>
            <a:endParaRPr lang="hr-BA" sz="2000" dirty="0">
              <a:latin typeface="Arial" panose="020B0604020202020204" pitchFamily="34" charset="0"/>
              <a:cs typeface="Arial" panose="020B0604020202020204" pitchFamily="34" charset="0"/>
            </a:endParaRPr>
          </a:p>
          <a:p>
            <a:pPr algn="just">
              <a:spcBef>
                <a:spcPts val="0"/>
              </a:spcBef>
            </a:pPr>
            <a:r>
              <a:rPr lang="hr-BA" sz="2000" dirty="0">
                <a:latin typeface="Arial" panose="020B0604020202020204" pitchFamily="34" charset="0"/>
                <a:cs typeface="Arial" panose="020B0604020202020204" pitchFamily="34" charset="0"/>
              </a:rPr>
              <a:t>Da li trgovine ipak mogu raditi u vrijeme praznika, ukoliko se radnicima isplati uvećana naknada zbog rada u dane praznika, u skladu sa relevatnim odredbama?</a:t>
            </a:r>
          </a:p>
          <a:p>
            <a:pPr algn="just">
              <a:spcBef>
                <a:spcPts val="0"/>
              </a:spcBef>
            </a:pPr>
            <a:endParaRPr lang="hr-BA" sz="2000" dirty="0">
              <a:latin typeface="Arial" panose="020B0604020202020204" pitchFamily="34" charset="0"/>
              <a:cs typeface="Arial" panose="020B0604020202020204" pitchFamily="34" charset="0"/>
            </a:endParaRPr>
          </a:p>
          <a:p>
            <a:pPr algn="just">
              <a:spcBef>
                <a:spcPts val="0"/>
              </a:spcBef>
            </a:pPr>
            <a:r>
              <a:rPr lang="hr-BA" sz="2000" dirty="0">
                <a:latin typeface="Arial" panose="020B0604020202020204" pitchFamily="34" charset="0"/>
                <a:cs typeface="Arial" panose="020B0604020202020204" pitchFamily="34" charset="0"/>
              </a:rPr>
              <a:t>Da li tržni centri moraju biti zatvoreni nedjeljom i u dane praznika?</a:t>
            </a:r>
          </a:p>
          <a:p>
            <a:pPr marL="0" indent="0" algn="just">
              <a:spcBef>
                <a:spcPts val="0"/>
              </a:spcBef>
              <a:buNone/>
            </a:pPr>
            <a:endParaRPr lang="hr-BA" sz="2000" dirty="0">
              <a:latin typeface="Arial" panose="020B0604020202020204" pitchFamily="34" charset="0"/>
              <a:cs typeface="Arial" panose="020B0604020202020204" pitchFamily="34" charset="0"/>
            </a:endParaRPr>
          </a:p>
          <a:p>
            <a:pPr algn="just">
              <a:spcBef>
                <a:spcPts val="0"/>
              </a:spcBef>
            </a:pPr>
            <a:r>
              <a:rPr lang="hr-BA" sz="2000" dirty="0">
                <a:latin typeface="Arial" panose="020B0604020202020204" pitchFamily="34" charset="0"/>
                <a:cs typeface="Arial" panose="020B0604020202020204" pitchFamily="34" charset="0"/>
              </a:rPr>
              <a:t>Šta se to smatra praznikom? Da li se ova odredba odnosi i na vjerske praznike?</a:t>
            </a:r>
          </a:p>
          <a:p>
            <a:pPr algn="just">
              <a:spcBef>
                <a:spcPts val="0"/>
              </a:spcBef>
            </a:pPr>
            <a:endParaRPr lang="hr-BA" sz="2000" dirty="0">
              <a:latin typeface="Arial" panose="020B0604020202020204" pitchFamily="34" charset="0"/>
              <a:cs typeface="Arial" panose="020B0604020202020204" pitchFamily="34" charset="0"/>
            </a:endParaRPr>
          </a:p>
          <a:p>
            <a:pPr algn="just">
              <a:spcBef>
                <a:spcPts val="0"/>
              </a:spcBef>
            </a:pPr>
            <a:r>
              <a:rPr lang="hr-BA" sz="2000" dirty="0">
                <a:latin typeface="Arial" panose="020B0604020202020204" pitchFamily="34" charset="0"/>
                <a:cs typeface="Arial" panose="020B0604020202020204" pitchFamily="34" charset="0"/>
              </a:rPr>
              <a:t>Da li lokalne zajednice mogu pojedinačno i samostalno da proglase radnu nedjelju i rad praznicima?</a:t>
            </a:r>
          </a:p>
          <a:p>
            <a:pPr algn="just">
              <a:spcBef>
                <a:spcPts val="0"/>
              </a:spcBef>
            </a:pPr>
            <a:endParaRPr lang="hr-BA" sz="2000" dirty="0">
              <a:latin typeface="Arial" panose="020B0604020202020204" pitchFamily="34" charset="0"/>
              <a:cs typeface="Arial" panose="020B0604020202020204" pitchFamily="34" charset="0"/>
            </a:endParaRPr>
          </a:p>
          <a:p>
            <a:pPr marL="0" indent="0" algn="just">
              <a:spcBef>
                <a:spcPts val="0"/>
              </a:spcBef>
              <a:buNone/>
            </a:pPr>
            <a:endParaRPr lang="hr-BA" sz="2000" dirty="0"/>
          </a:p>
          <a:p>
            <a:endParaRPr lang="hr-BA" dirty="0"/>
          </a:p>
        </p:txBody>
      </p:sp>
    </p:spTree>
    <p:extLst>
      <p:ext uri="{BB962C8B-B14F-4D97-AF65-F5344CB8AC3E}">
        <p14:creationId xmlns:p14="http://schemas.microsoft.com/office/powerpoint/2010/main" val="40890477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 xmlns:a16="http://schemas.microsoft.com/office/drawing/2014/main" id="{FC9C9675-BA60-4865-2506-14C9942279C8}"/>
              </a:ext>
            </a:extLst>
          </p:cNvPr>
          <p:cNvSpPr>
            <a:spLocks noGrp="1"/>
          </p:cNvSpPr>
          <p:nvPr>
            <p:ph idx="1"/>
          </p:nvPr>
        </p:nvSpPr>
        <p:spPr>
          <a:xfrm>
            <a:off x="628650" y="1518693"/>
            <a:ext cx="7886700" cy="5568779"/>
          </a:xfrm>
        </p:spPr>
        <p:txBody>
          <a:bodyPr>
            <a:normAutofit/>
          </a:bodyPr>
          <a:lstStyle/>
          <a:p>
            <a:pPr>
              <a:lnSpc>
                <a:spcPct val="100000"/>
              </a:lnSpc>
            </a:pPr>
            <a:r>
              <a:rPr lang="hr-BA" sz="1800" dirty="0">
                <a:latin typeface="Arial" panose="020B0604020202020204" pitchFamily="34" charset="0"/>
                <a:cs typeface="Arial" panose="020B0604020202020204" pitchFamily="34" charset="0"/>
              </a:rPr>
              <a:t>Da li za apoteke vrijedi zabrana rada nedjeljom i u dane praznika?</a:t>
            </a:r>
          </a:p>
          <a:p>
            <a:pPr algn="just">
              <a:lnSpc>
                <a:spcPct val="100000"/>
              </a:lnSpc>
            </a:pPr>
            <a:r>
              <a:rPr lang="hr-BA" sz="1800" dirty="0">
                <a:latin typeface="Arial" panose="020B0604020202020204" pitchFamily="34" charset="0"/>
                <a:cs typeface="Arial" panose="020B0604020202020204" pitchFamily="34" charset="0"/>
              </a:rPr>
              <a:t>Mesna industrija u okviru svog poslovanja obavlja djelatnost trgovine (maloprodaja i veleprodaja) i pruža ugostiteljske usluge u sklopu restorana koji se nalazi na istoj adresi kao i mesinica. Pod jednim ID brojem se obavlja više djelatnosti – ugostiteljstvo, mesnica, prerada i proizvodnja mesa. Da li se zabrana rada nedjeljom odnosi samo na maloprodaju?</a:t>
            </a:r>
          </a:p>
          <a:p>
            <a:pPr algn="just">
              <a:lnSpc>
                <a:spcPct val="100000"/>
              </a:lnSpc>
            </a:pPr>
            <a:r>
              <a:rPr lang="hr-BA" sz="1800" dirty="0">
                <a:latin typeface="Arial" panose="020B0604020202020204" pitchFamily="34" charset="0"/>
                <a:cs typeface="Arial" panose="020B0604020202020204" pitchFamily="34" charset="0"/>
              </a:rPr>
              <a:t>Registrovana djelatnost maloprodaje obavlja u iznajmljenom poslovnom prostoru koji se nalazi u sklopu hotela, tj. nalazi se u prizemlju hotela, te postoji prilaz zakupljenom prostoru sa vanjske strane u prodajni objekat. Da li se na njih odnosi zabrana rada nedjeljom?</a:t>
            </a:r>
          </a:p>
          <a:p>
            <a:pPr algn="just">
              <a:lnSpc>
                <a:spcPct val="100000"/>
              </a:lnSpc>
            </a:pPr>
            <a:r>
              <a:rPr lang="hr-BA" sz="1800" dirty="0">
                <a:latin typeface="Arial" panose="020B0604020202020204" pitchFamily="34" charset="0"/>
                <a:cs typeface="Arial" panose="020B0604020202020204" pitchFamily="34" charset="0"/>
              </a:rPr>
              <a:t>Da li dragstor mora imati radno vrijeme od 00:00 do 24:00 sata? Koji asortiman proizvoda se može prodavati u dragstoru? Da li butik može u svoj asortiman uvrstiti duhanske proizvode i na taj način se preregistrovati u dragstor? Da li je ograničen broj dragstora na području jedne općine?</a:t>
            </a:r>
          </a:p>
          <a:p>
            <a:pPr algn="just">
              <a:lnSpc>
                <a:spcPct val="100000"/>
              </a:lnSpc>
            </a:pPr>
            <a:r>
              <a:rPr lang="hr-BA" sz="1800" dirty="0">
                <a:latin typeface="Arial" panose="020B0604020202020204" pitchFamily="34" charset="0"/>
                <a:cs typeface="Arial" panose="020B0604020202020204" pitchFamily="34" charset="0"/>
              </a:rPr>
              <a:t>Da li je dozvoljeno obavljati inventuru u prodajnim objektima 02.01?</a:t>
            </a:r>
          </a:p>
        </p:txBody>
      </p:sp>
    </p:spTree>
    <p:extLst>
      <p:ext uri="{BB962C8B-B14F-4D97-AF65-F5344CB8AC3E}">
        <p14:creationId xmlns:p14="http://schemas.microsoft.com/office/powerpoint/2010/main" val="150504633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D7A16AC5-BC00-FD8A-B132-E71D87DE1F58}"/>
              </a:ext>
            </a:extLst>
          </p:cNvPr>
          <p:cNvSpPr>
            <a:spLocks noGrp="1"/>
          </p:cNvSpPr>
          <p:nvPr>
            <p:ph type="title"/>
          </p:nvPr>
        </p:nvSpPr>
        <p:spPr>
          <a:xfrm>
            <a:off x="628650" y="1062203"/>
            <a:ext cx="7886700" cy="751575"/>
          </a:xfrm>
        </p:spPr>
        <p:txBody>
          <a:bodyPr>
            <a:normAutofit/>
          </a:bodyPr>
          <a:lstStyle/>
          <a:p>
            <a:pPr algn="ctr"/>
            <a:r>
              <a:rPr lang="hr-BA" sz="3600" dirty="0">
                <a:latin typeface="Arial" panose="020B0604020202020204" pitchFamily="34" charset="0"/>
                <a:cs typeface="Arial" panose="020B0604020202020204" pitchFamily="34" charset="0"/>
              </a:rPr>
              <a:t>Isticanje radnog vremena:</a:t>
            </a:r>
          </a:p>
        </p:txBody>
      </p:sp>
      <p:sp>
        <p:nvSpPr>
          <p:cNvPr id="3" name="Rezervirano mjesto sadržaja 2">
            <a:extLst>
              <a:ext uri="{FF2B5EF4-FFF2-40B4-BE49-F238E27FC236}">
                <a16:creationId xmlns="" xmlns:a16="http://schemas.microsoft.com/office/drawing/2014/main" id="{1078D3BD-06DD-F73D-1C8B-66B8A7109DD4}"/>
              </a:ext>
            </a:extLst>
          </p:cNvPr>
          <p:cNvSpPr>
            <a:spLocks noGrp="1"/>
          </p:cNvSpPr>
          <p:nvPr>
            <p:ph idx="1"/>
          </p:nvPr>
        </p:nvSpPr>
        <p:spPr>
          <a:xfrm>
            <a:off x="628650" y="2282826"/>
            <a:ext cx="7886700" cy="4351338"/>
          </a:xfrm>
        </p:spPr>
        <p:txBody>
          <a:bodyPr>
            <a:normAutofit/>
          </a:bodyPr>
          <a:lstStyle/>
          <a:p>
            <a:pPr algn="just"/>
            <a:r>
              <a:rPr lang="hr-BA" sz="2000" dirty="0">
                <a:latin typeface="Arial" panose="020B0604020202020204" pitchFamily="34" charset="0"/>
                <a:cs typeface="Arial" panose="020B0604020202020204" pitchFamily="34" charset="0"/>
              </a:rPr>
              <a:t>Trgovac je dužan da na prodajnom objektu, odnosno prodajnom mjestu, na jasan i vidljiv način, istakne radno vrijeme, radno vrijeme u dane državnih praznika i neradnih dana, kao i radno vrijeme privremenog načina obavljanja trgovine i pridržavati se tog radnog vremena.</a:t>
            </a:r>
          </a:p>
          <a:p>
            <a:pPr algn="just"/>
            <a:endParaRPr lang="hr-BA" sz="2000" dirty="0">
              <a:latin typeface="Arial" panose="020B0604020202020204" pitchFamily="34" charset="0"/>
              <a:cs typeface="Arial" panose="020B0604020202020204" pitchFamily="34" charset="0"/>
            </a:endParaRPr>
          </a:p>
          <a:p>
            <a:pPr marL="0" indent="0" algn="just">
              <a:buNone/>
            </a:pPr>
            <a:r>
              <a:rPr lang="hr-BA" sz="2000" dirty="0">
                <a:latin typeface="Arial" panose="020B0604020202020204" pitchFamily="34" charset="0"/>
                <a:cs typeface="Arial" panose="020B0604020202020204" pitchFamily="34" charset="0"/>
              </a:rPr>
              <a:t>Pitanje:</a:t>
            </a:r>
          </a:p>
          <a:p>
            <a:pPr algn="just"/>
            <a:r>
              <a:rPr lang="hr-BA" sz="2000" dirty="0">
                <a:latin typeface="Arial" panose="020B0604020202020204" pitchFamily="34" charset="0"/>
                <a:cs typeface="Arial" panose="020B0604020202020204" pitchFamily="34" charset="0"/>
              </a:rPr>
              <a:t>Da li je isticanje radnog vremena na propisano način obavezno i u veleprodaji?</a:t>
            </a:r>
          </a:p>
        </p:txBody>
      </p:sp>
    </p:spTree>
    <p:extLst>
      <p:ext uri="{BB962C8B-B14F-4D97-AF65-F5344CB8AC3E}">
        <p14:creationId xmlns:p14="http://schemas.microsoft.com/office/powerpoint/2010/main" val="29266464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EACEB7F-950D-C4FA-3A79-0AA3AF638A1B}"/>
              </a:ext>
            </a:extLst>
          </p:cNvPr>
          <p:cNvSpPr>
            <a:spLocks noGrp="1"/>
          </p:cNvSpPr>
          <p:nvPr>
            <p:ph type="title"/>
          </p:nvPr>
        </p:nvSpPr>
        <p:spPr>
          <a:xfrm>
            <a:off x="628650" y="1623060"/>
            <a:ext cx="7886699" cy="1041009"/>
          </a:xfrm>
        </p:spPr>
        <p:txBody>
          <a:bodyPr>
            <a:normAutofit fontScale="90000"/>
          </a:bodyPr>
          <a:lstStyle/>
          <a:p>
            <a:r>
              <a:rPr lang="hr-HR" sz="4000" dirty="0">
                <a:latin typeface="Arial" panose="020B0604020202020204" pitchFamily="34" charset="0"/>
                <a:cs typeface="Arial" panose="020B0604020202020204" pitchFamily="34" charset="0"/>
              </a:rPr>
              <a:t>Oblici trgovine</a:t>
            </a:r>
            <a:r>
              <a:rPr lang="en-US" dirty="0"/>
              <a:t/>
            </a:r>
            <a:br>
              <a:rPr lang="en-US" dirty="0"/>
            </a:br>
            <a:endParaRPr lang="en-US" dirty="0"/>
          </a:p>
        </p:txBody>
      </p:sp>
      <p:sp>
        <p:nvSpPr>
          <p:cNvPr id="3" name="Content Placeholder 2">
            <a:extLst>
              <a:ext uri="{FF2B5EF4-FFF2-40B4-BE49-F238E27FC236}">
                <a16:creationId xmlns="" xmlns:a16="http://schemas.microsoft.com/office/drawing/2014/main" id="{9232A372-93AA-9E4E-B523-7728F05C7940}"/>
              </a:ext>
            </a:extLst>
          </p:cNvPr>
          <p:cNvSpPr>
            <a:spLocks noGrp="1"/>
          </p:cNvSpPr>
          <p:nvPr>
            <p:ph idx="1"/>
          </p:nvPr>
        </p:nvSpPr>
        <p:spPr>
          <a:xfrm>
            <a:off x="628650" y="2560319"/>
            <a:ext cx="7886700" cy="3616643"/>
          </a:xfrm>
        </p:spPr>
        <p:txBody>
          <a:bodyPr/>
          <a:lstStyle/>
          <a:p>
            <a:pPr marL="0" indent="0">
              <a:buNone/>
            </a:pPr>
            <a:r>
              <a:rPr lang="hr-HR" dirty="0">
                <a:latin typeface="Arial" panose="020B0604020202020204" pitchFamily="34" charset="0"/>
                <a:cs typeface="Arial" panose="020B0604020202020204" pitchFamily="34" charset="0"/>
              </a:rPr>
              <a:t>Trgovina se obavlja kao: </a:t>
            </a:r>
            <a:endParaRPr lang="en-US" dirty="0">
              <a:latin typeface="Arial" panose="020B0604020202020204" pitchFamily="34" charset="0"/>
              <a:cs typeface="Arial" panose="020B0604020202020204" pitchFamily="34" charset="0"/>
            </a:endParaRPr>
          </a:p>
          <a:p>
            <a:pPr lvl="0"/>
            <a:r>
              <a:rPr lang="hr-HR" dirty="0">
                <a:latin typeface="Arial" panose="020B0604020202020204" pitchFamily="34" charset="0"/>
                <a:cs typeface="Arial" panose="020B0604020202020204" pitchFamily="34" charset="0"/>
              </a:rPr>
              <a:t>trgovina na veliko,</a:t>
            </a:r>
            <a:endParaRPr lang="en-US" dirty="0">
              <a:latin typeface="Arial" panose="020B0604020202020204" pitchFamily="34" charset="0"/>
              <a:cs typeface="Arial" panose="020B0604020202020204" pitchFamily="34" charset="0"/>
            </a:endParaRPr>
          </a:p>
          <a:p>
            <a:pPr lvl="0"/>
            <a:r>
              <a:rPr lang="hr-HR" dirty="0">
                <a:latin typeface="Arial" panose="020B0604020202020204" pitchFamily="34" charset="0"/>
                <a:cs typeface="Arial" panose="020B0604020202020204" pitchFamily="34" charset="0"/>
              </a:rPr>
              <a:t>trgovina na malo,</a:t>
            </a:r>
            <a:endParaRPr lang="en-US" dirty="0">
              <a:latin typeface="Arial" panose="020B0604020202020204" pitchFamily="34" charset="0"/>
              <a:cs typeface="Arial" panose="020B0604020202020204" pitchFamily="34" charset="0"/>
            </a:endParaRPr>
          </a:p>
          <a:p>
            <a:pPr lvl="0"/>
            <a:r>
              <a:rPr lang="hr-HR" dirty="0">
                <a:latin typeface="Arial" panose="020B0604020202020204" pitchFamily="34" charset="0"/>
                <a:cs typeface="Arial" panose="020B0604020202020204" pitchFamily="34" charset="0"/>
              </a:rPr>
              <a:t>pružanje trgovinskih usluga</a:t>
            </a:r>
            <a:endParaRPr lang="en-US" dirty="0"/>
          </a:p>
        </p:txBody>
      </p:sp>
    </p:spTree>
    <p:extLst>
      <p:ext uri="{BB962C8B-B14F-4D97-AF65-F5344CB8AC3E}">
        <p14:creationId xmlns:p14="http://schemas.microsoft.com/office/powerpoint/2010/main" val="12494039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A1744AF-E6A0-51EF-3FB7-9C5389931FD2}"/>
              </a:ext>
            </a:extLst>
          </p:cNvPr>
          <p:cNvSpPr>
            <a:spLocks noGrp="1"/>
          </p:cNvSpPr>
          <p:nvPr>
            <p:ph type="title"/>
          </p:nvPr>
        </p:nvSpPr>
        <p:spPr>
          <a:xfrm>
            <a:off x="2152356" y="858129"/>
            <a:ext cx="6362993" cy="832560"/>
          </a:xfrm>
        </p:spPr>
        <p:txBody>
          <a:bodyPr>
            <a:normAutofit/>
          </a:bodyPr>
          <a:lstStyle/>
          <a:p>
            <a:r>
              <a:rPr lang="hr-HR" sz="3600" dirty="0">
                <a:latin typeface="Arial" panose="020B0604020202020204" pitchFamily="34" charset="0"/>
                <a:cs typeface="Arial" panose="020B0604020202020204" pitchFamily="34" charset="0"/>
              </a:rPr>
              <a:t>Trgovina na veliko</a:t>
            </a:r>
            <a:endParaRPr lang="hr-HR" sz="3600" dirty="0"/>
          </a:p>
        </p:txBody>
      </p:sp>
      <p:sp>
        <p:nvSpPr>
          <p:cNvPr id="3" name="Content Placeholder 2">
            <a:extLst>
              <a:ext uri="{FF2B5EF4-FFF2-40B4-BE49-F238E27FC236}">
                <a16:creationId xmlns="" xmlns:a16="http://schemas.microsoft.com/office/drawing/2014/main" id="{5A4FE479-DC72-F33D-9DD6-862656CDE4AC}"/>
              </a:ext>
            </a:extLst>
          </p:cNvPr>
          <p:cNvSpPr>
            <a:spLocks noGrp="1"/>
          </p:cNvSpPr>
          <p:nvPr>
            <p:ph idx="1"/>
          </p:nvPr>
        </p:nvSpPr>
        <p:spPr/>
        <p:txBody>
          <a:bodyPr>
            <a:normAutofit fontScale="70000" lnSpcReduction="20000"/>
          </a:bodyPr>
          <a:lstStyle/>
          <a:p>
            <a:pPr lvl="0" algn="just">
              <a:lnSpc>
                <a:spcPct val="120000"/>
              </a:lnSpc>
            </a:pPr>
            <a:r>
              <a:rPr lang="hr-HR" dirty="0">
                <a:latin typeface="Arial" panose="020B0604020202020204" pitchFamily="34" charset="0"/>
                <a:cs typeface="Arial" panose="020B0604020202020204" pitchFamily="34" charset="0"/>
              </a:rPr>
              <a:t>Trgovina na veliko je kupovina robe radi dalje prodaje profesionalnim korisnicima, odnosno drugim pravnim ili fizičkim osobama, koje obavljaju neku registrovanu ili zakonom određenu djelatnost.</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Trgovina na veliko obavlja se u prodajnim objektima, ako su za takav način prodaje ispunjeni uslovi propisani ovim Zakonom i drugim propisima.</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Trgovina na veliko obavlja se u prodajnim objektima i prodajnim mjestima, kao što su: skladišta, stovarišta, kao ambulantna prodaja, prodaja u tranzitu i na drugim mjestima, koja ispunjavaju uslove za trgovinu na veliko, propisane ovim zakonom i propisima donesenim na osnovu ovog zakona.</a:t>
            </a:r>
            <a:endParaRPr lang="en-US" dirty="0">
              <a:latin typeface="Arial" panose="020B060402020202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26070939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001F6C-4A61-CFF6-DA5A-D80A38067205}"/>
              </a:ext>
            </a:extLst>
          </p:cNvPr>
          <p:cNvSpPr>
            <a:spLocks noGrp="1"/>
          </p:cNvSpPr>
          <p:nvPr>
            <p:ph type="title"/>
          </p:nvPr>
        </p:nvSpPr>
        <p:spPr>
          <a:xfrm>
            <a:off x="826477" y="1591407"/>
            <a:ext cx="7688873" cy="978512"/>
          </a:xfrm>
        </p:spPr>
        <p:txBody>
          <a:bodyPr>
            <a:normAutofit fontScale="90000"/>
          </a:bodyPr>
          <a:lstStyle/>
          <a:p>
            <a:pPr algn="ctr"/>
            <a:r>
              <a:rPr lang="hr-HR" sz="4000" dirty="0">
                <a:latin typeface="Arial" panose="020B0604020202020204" pitchFamily="34" charset="0"/>
                <a:cs typeface="Arial" panose="020B0604020202020204" pitchFamily="34" charset="0"/>
              </a:rPr>
              <a:t>Trgovina na malo</a:t>
            </a:r>
            <a:r>
              <a:rPr lang="en-US" dirty="0"/>
              <a:t/>
            </a:r>
            <a:br>
              <a:rPr lang="en-US" dirty="0"/>
            </a:br>
            <a:endParaRPr lang="hr-HR" dirty="0"/>
          </a:p>
        </p:txBody>
      </p:sp>
      <p:sp>
        <p:nvSpPr>
          <p:cNvPr id="3" name="Content Placeholder 2">
            <a:extLst>
              <a:ext uri="{FF2B5EF4-FFF2-40B4-BE49-F238E27FC236}">
                <a16:creationId xmlns="" xmlns:a16="http://schemas.microsoft.com/office/drawing/2014/main" id="{A64562DB-0BB6-9735-A70E-E1211C42EC9C}"/>
              </a:ext>
            </a:extLst>
          </p:cNvPr>
          <p:cNvSpPr>
            <a:spLocks noGrp="1"/>
          </p:cNvSpPr>
          <p:nvPr>
            <p:ph idx="1"/>
          </p:nvPr>
        </p:nvSpPr>
        <p:spPr>
          <a:xfrm>
            <a:off x="628650" y="2700997"/>
            <a:ext cx="7886700" cy="3475966"/>
          </a:xfrm>
        </p:spPr>
        <p:txBody>
          <a:bodyPr/>
          <a:lstStyle/>
          <a:p>
            <a:pPr algn="just"/>
            <a:r>
              <a:rPr lang="hr-HR" dirty="0">
                <a:latin typeface="Arial" panose="020B0604020202020204" pitchFamily="34" charset="0"/>
                <a:cs typeface="Arial" panose="020B0604020202020204" pitchFamily="34" charset="0"/>
              </a:rPr>
              <a:t>Trgovina na malo je prodaja robe krajnjim potrošačima radi zadovoljavanja njihovih ličnih i porodičnih potreba ili potreba domaćinstva, kao i prodaja za krajnju potrošnju pravnih i fizičkih lica za poslovne i vanposlovne svrhe.</a:t>
            </a:r>
            <a:endParaRPr lang="en-US" dirty="0">
              <a:latin typeface="Arial" panose="020B060402020202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130021093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a:extLst>
              <a:ext uri="{FF2B5EF4-FFF2-40B4-BE49-F238E27FC236}">
                <a16:creationId xmlns="" xmlns:a16="http://schemas.microsoft.com/office/drawing/2014/main" id="{4F0C2ADB-DFF5-855F-4DC7-A77C66F3C03D}"/>
              </a:ext>
            </a:extLst>
          </p:cNvPr>
          <p:cNvSpPr>
            <a:spLocks noGrp="1"/>
          </p:cNvSpPr>
          <p:nvPr>
            <p:ph type="title"/>
          </p:nvPr>
        </p:nvSpPr>
        <p:spPr>
          <a:xfrm>
            <a:off x="628650" y="1237957"/>
            <a:ext cx="7886700" cy="452731"/>
          </a:xfrm>
        </p:spPr>
        <p:txBody>
          <a:bodyPr>
            <a:normAutofit fontScale="90000"/>
          </a:bodyPr>
          <a:lstStyle/>
          <a:p>
            <a:pPr algn="ctr"/>
            <a:r>
              <a:rPr lang="hr-HR" sz="2400" b="1" dirty="0">
                <a:latin typeface="Arial" panose="020B0604020202020204" pitchFamily="34" charset="0"/>
                <a:cs typeface="Arial" panose="020B0604020202020204" pitchFamily="34" charset="0"/>
              </a:rPr>
              <a:t>Prodajni objekti u kojima se obavlja trgovina na malo</a:t>
            </a:r>
            <a:r>
              <a:rPr lang="en-US" sz="2400" dirty="0"/>
              <a:t/>
            </a:r>
            <a:br>
              <a:rPr lang="en-US" sz="2400" dirty="0"/>
            </a:br>
            <a:endParaRPr lang="en-US" sz="2400" dirty="0"/>
          </a:p>
        </p:txBody>
      </p:sp>
      <p:sp>
        <p:nvSpPr>
          <p:cNvPr id="5" name="Rezervirano mjesto sadržaja 2">
            <a:extLst>
              <a:ext uri="{FF2B5EF4-FFF2-40B4-BE49-F238E27FC236}">
                <a16:creationId xmlns="" xmlns:a16="http://schemas.microsoft.com/office/drawing/2014/main" id="{FD9CFA12-FFDD-5855-F75A-66FDCD9FD02F}"/>
              </a:ext>
            </a:extLst>
          </p:cNvPr>
          <p:cNvSpPr>
            <a:spLocks noGrp="1"/>
          </p:cNvSpPr>
          <p:nvPr>
            <p:ph idx="1"/>
          </p:nvPr>
        </p:nvSpPr>
        <p:spPr>
          <a:xfrm>
            <a:off x="628650" y="1605280"/>
            <a:ext cx="7886700" cy="4879925"/>
          </a:xfrm>
        </p:spPr>
        <p:txBody>
          <a:bodyPr>
            <a:normAutofit fontScale="25000" lnSpcReduction="20000"/>
          </a:bodyPr>
          <a:lstStyle/>
          <a:p>
            <a:pPr lvl="0">
              <a:lnSpc>
                <a:spcPct val="120000"/>
              </a:lnSpc>
            </a:pPr>
            <a:r>
              <a:rPr lang="hr-HR" sz="4800" dirty="0" err="1">
                <a:latin typeface="Arial" panose="020B0604020202020204" pitchFamily="34" charset="0"/>
                <a:cs typeface="Arial" panose="020B0604020202020204" pitchFamily="34" charset="0"/>
              </a:rPr>
              <a:t>specijalizovana</a:t>
            </a:r>
            <a:r>
              <a:rPr lang="hr-HR" sz="4800" dirty="0">
                <a:latin typeface="Arial" panose="020B0604020202020204" pitchFamily="34" charset="0"/>
                <a:cs typeface="Arial" panose="020B0604020202020204" pitchFamily="34" charset="0"/>
              </a:rPr>
              <a:t> </a:t>
            </a:r>
            <a:r>
              <a:rPr lang="hr-HR" sz="4800" dirty="0" err="1">
                <a:latin typeface="Arial" panose="020B0604020202020204" pitchFamily="34" charset="0"/>
                <a:cs typeface="Arial" panose="020B0604020202020204" pitchFamily="34" charset="0"/>
              </a:rPr>
              <a:t>prodavnica</a:t>
            </a:r>
            <a:r>
              <a:rPr lang="hr-HR" sz="4800" dirty="0">
                <a:latin typeface="Arial" panose="020B0604020202020204" pitchFamily="34" charset="0"/>
                <a:cs typeface="Arial" panose="020B0604020202020204" pitchFamily="34" charset="0"/>
              </a:rPr>
              <a:t> prehrambenih i neprehrambenih proizvoda, </a:t>
            </a:r>
            <a:endParaRPr lang="en-US" sz="4800" dirty="0">
              <a:latin typeface="Arial" panose="020B0604020202020204" pitchFamily="34" charset="0"/>
              <a:cs typeface="Arial" panose="020B0604020202020204" pitchFamily="34" charset="0"/>
            </a:endParaRPr>
          </a:p>
          <a:p>
            <a:pPr lvl="0">
              <a:lnSpc>
                <a:spcPct val="120000"/>
              </a:lnSpc>
            </a:pPr>
            <a:r>
              <a:rPr lang="hr-HR" sz="4800" dirty="0">
                <a:latin typeface="Arial" panose="020B0604020202020204" pitchFamily="34" charset="0"/>
                <a:cs typeface="Arial" panose="020B0604020202020204" pitchFamily="34" charset="0"/>
              </a:rPr>
              <a:t>fabrička </a:t>
            </a:r>
            <a:r>
              <a:rPr lang="hr-HR" sz="4800" dirty="0" err="1">
                <a:latin typeface="Arial" panose="020B0604020202020204" pitchFamily="34" charset="0"/>
                <a:cs typeface="Arial" panose="020B0604020202020204" pitchFamily="34" charset="0"/>
              </a:rPr>
              <a:t>prodavnica</a:t>
            </a:r>
            <a:r>
              <a:rPr lang="hr-HR" sz="4800" dirty="0">
                <a:latin typeface="Arial" panose="020B0604020202020204" pitchFamily="34" charset="0"/>
                <a:cs typeface="Arial" panose="020B0604020202020204" pitchFamily="34" charset="0"/>
              </a:rPr>
              <a:t> prehrambenih i neprehrambenih proizvoda,</a:t>
            </a:r>
            <a:endParaRPr lang="en-US" sz="4800" dirty="0">
              <a:latin typeface="Arial" panose="020B0604020202020204" pitchFamily="34" charset="0"/>
              <a:cs typeface="Arial" panose="020B0604020202020204" pitchFamily="34" charset="0"/>
            </a:endParaRPr>
          </a:p>
          <a:p>
            <a:pPr lvl="0">
              <a:lnSpc>
                <a:spcPct val="120000"/>
              </a:lnSpc>
            </a:pPr>
            <a:r>
              <a:rPr lang="hr-HR" sz="4800" dirty="0">
                <a:latin typeface="Arial" panose="020B0604020202020204" pitchFamily="34" charset="0"/>
                <a:cs typeface="Arial" panose="020B0604020202020204" pitchFamily="34" charset="0"/>
              </a:rPr>
              <a:t>klasična </a:t>
            </a:r>
            <a:r>
              <a:rPr lang="hr-HR" sz="4800" dirty="0" err="1">
                <a:latin typeface="Arial" panose="020B0604020202020204" pitchFamily="34" charset="0"/>
                <a:cs typeface="Arial" panose="020B0604020202020204" pitchFamily="34" charset="0"/>
              </a:rPr>
              <a:t>prodavnica</a:t>
            </a:r>
            <a:r>
              <a:rPr lang="hr-HR" sz="4800" dirty="0">
                <a:latin typeface="Arial" panose="020B0604020202020204" pitchFamily="34" charset="0"/>
                <a:cs typeface="Arial" panose="020B0604020202020204" pitchFamily="34" charset="0"/>
              </a:rPr>
              <a:t>,</a:t>
            </a:r>
            <a:endParaRPr lang="en-US" sz="4800" dirty="0">
              <a:latin typeface="Arial" panose="020B0604020202020204" pitchFamily="34" charset="0"/>
              <a:cs typeface="Arial" panose="020B0604020202020204" pitchFamily="34" charset="0"/>
            </a:endParaRPr>
          </a:p>
          <a:p>
            <a:pPr lvl="0">
              <a:lnSpc>
                <a:spcPct val="120000"/>
              </a:lnSpc>
            </a:pPr>
            <a:r>
              <a:rPr lang="hr-HR" sz="4800" dirty="0">
                <a:latin typeface="Arial" panose="020B0604020202020204" pitchFamily="34" charset="0"/>
                <a:cs typeface="Arial" panose="020B0604020202020204" pitchFamily="34" charset="0"/>
              </a:rPr>
              <a:t>mini-</a:t>
            </a:r>
            <a:r>
              <a:rPr lang="hr-HR" sz="4800" dirty="0" err="1">
                <a:latin typeface="Arial" panose="020B0604020202020204" pitchFamily="34" charset="0"/>
                <a:cs typeface="Arial" panose="020B0604020202020204" pitchFamily="34" charset="0"/>
              </a:rPr>
              <a:t>market</a:t>
            </a:r>
            <a:r>
              <a:rPr lang="hr-HR" sz="4800" dirty="0">
                <a:latin typeface="Arial" panose="020B0604020202020204" pitchFamily="34" charset="0"/>
                <a:cs typeface="Arial" panose="020B0604020202020204" pitchFamily="34" charset="0"/>
              </a:rPr>
              <a:t>,</a:t>
            </a:r>
            <a:endParaRPr lang="en-US" sz="4800" dirty="0">
              <a:latin typeface="Arial" panose="020B0604020202020204" pitchFamily="34" charset="0"/>
              <a:cs typeface="Arial" panose="020B0604020202020204" pitchFamily="34" charset="0"/>
            </a:endParaRPr>
          </a:p>
          <a:p>
            <a:pPr lvl="0">
              <a:lnSpc>
                <a:spcPct val="120000"/>
              </a:lnSpc>
            </a:pPr>
            <a:r>
              <a:rPr lang="hr-HR" sz="4800" dirty="0">
                <a:latin typeface="Arial" panose="020B0604020202020204" pitchFamily="34" charset="0"/>
                <a:cs typeface="Arial" panose="020B0604020202020204" pitchFamily="34" charset="0"/>
              </a:rPr>
              <a:t>supermarket,</a:t>
            </a:r>
            <a:endParaRPr lang="en-US" sz="4800" dirty="0">
              <a:latin typeface="Arial" panose="020B0604020202020204" pitchFamily="34" charset="0"/>
              <a:cs typeface="Arial" panose="020B0604020202020204" pitchFamily="34" charset="0"/>
            </a:endParaRPr>
          </a:p>
          <a:p>
            <a:pPr lvl="0">
              <a:lnSpc>
                <a:spcPct val="120000"/>
              </a:lnSpc>
            </a:pPr>
            <a:r>
              <a:rPr lang="hr-HR" sz="4800" dirty="0" err="1">
                <a:latin typeface="Arial" panose="020B0604020202020204" pitchFamily="34" charset="0"/>
                <a:cs typeface="Arial" panose="020B0604020202020204" pitchFamily="34" charset="0"/>
              </a:rPr>
              <a:t>hipermarket</a:t>
            </a:r>
            <a:r>
              <a:rPr lang="hr-HR" sz="4800" dirty="0">
                <a:latin typeface="Arial" panose="020B0604020202020204" pitchFamily="34" charset="0"/>
                <a:cs typeface="Arial" panose="020B0604020202020204" pitchFamily="34" charset="0"/>
              </a:rPr>
              <a:t>,</a:t>
            </a:r>
            <a:endParaRPr lang="en-US" sz="4800" dirty="0">
              <a:latin typeface="Arial" panose="020B0604020202020204" pitchFamily="34" charset="0"/>
              <a:cs typeface="Arial" panose="020B0604020202020204" pitchFamily="34" charset="0"/>
            </a:endParaRPr>
          </a:p>
          <a:p>
            <a:pPr lvl="0">
              <a:lnSpc>
                <a:spcPct val="120000"/>
              </a:lnSpc>
            </a:pPr>
            <a:r>
              <a:rPr lang="hr-HR" sz="4800" u="sng" dirty="0">
                <a:latin typeface="Arial" panose="020B0604020202020204" pitchFamily="34" charset="0"/>
                <a:cs typeface="Arial" panose="020B0604020202020204" pitchFamily="34" charset="0"/>
              </a:rPr>
              <a:t>dragstor </a:t>
            </a:r>
          </a:p>
          <a:p>
            <a:pPr lvl="0">
              <a:lnSpc>
                <a:spcPct val="120000"/>
              </a:lnSpc>
            </a:pPr>
            <a:r>
              <a:rPr lang="hr-HR" sz="4800" dirty="0">
                <a:latin typeface="Arial" panose="020B0604020202020204" pitchFamily="34" charset="0"/>
                <a:cs typeface="Arial" panose="020B0604020202020204" pitchFamily="34" charset="0"/>
              </a:rPr>
              <a:t>diskontna prodavnica,</a:t>
            </a:r>
            <a:endParaRPr lang="en-US" sz="4800" dirty="0">
              <a:latin typeface="Arial" panose="020B0604020202020204" pitchFamily="34" charset="0"/>
              <a:cs typeface="Arial" panose="020B0604020202020204" pitchFamily="34" charset="0"/>
            </a:endParaRPr>
          </a:p>
          <a:p>
            <a:pPr lvl="0">
              <a:lnSpc>
                <a:spcPct val="120000"/>
              </a:lnSpc>
            </a:pPr>
            <a:r>
              <a:rPr lang="hr-HR" sz="4800" dirty="0">
                <a:latin typeface="Arial" panose="020B0604020202020204" pitchFamily="34" charset="0"/>
                <a:cs typeface="Arial" panose="020B0604020202020204" pitchFamily="34" charset="0"/>
              </a:rPr>
              <a:t>benzinska pumpna stanica i prodavnica na benzinskoj pumpnoj stanici</a:t>
            </a:r>
          </a:p>
          <a:p>
            <a:pPr lvl="0">
              <a:lnSpc>
                <a:spcPct val="120000"/>
              </a:lnSpc>
            </a:pPr>
            <a:r>
              <a:rPr lang="hr-HR" sz="4800" dirty="0">
                <a:latin typeface="Arial" panose="020B0604020202020204" pitchFamily="34" charset="0"/>
                <a:cs typeface="Arial" panose="020B0604020202020204" pitchFamily="34" charset="0"/>
              </a:rPr>
              <a:t>plinska pumpna stanica,</a:t>
            </a:r>
            <a:endParaRPr lang="en-US" sz="4800" dirty="0">
              <a:latin typeface="Arial" panose="020B0604020202020204" pitchFamily="34" charset="0"/>
              <a:cs typeface="Arial" panose="020B0604020202020204" pitchFamily="34" charset="0"/>
            </a:endParaRPr>
          </a:p>
          <a:p>
            <a:pPr lvl="0">
              <a:lnSpc>
                <a:spcPct val="120000"/>
              </a:lnSpc>
            </a:pPr>
            <a:r>
              <a:rPr lang="hr-HR" sz="4800" dirty="0">
                <a:latin typeface="Arial" panose="020B0604020202020204" pitchFamily="34" charset="0"/>
                <a:cs typeface="Arial" panose="020B0604020202020204" pitchFamily="34" charset="0"/>
              </a:rPr>
              <a:t>butik,</a:t>
            </a:r>
            <a:endParaRPr lang="en-US" sz="4800" dirty="0">
              <a:latin typeface="Arial" panose="020B0604020202020204" pitchFamily="34" charset="0"/>
              <a:cs typeface="Arial" panose="020B0604020202020204" pitchFamily="34" charset="0"/>
            </a:endParaRPr>
          </a:p>
          <a:p>
            <a:pPr lvl="0">
              <a:lnSpc>
                <a:spcPct val="120000"/>
              </a:lnSpc>
            </a:pPr>
            <a:r>
              <a:rPr lang="hr-HR" sz="4800" dirty="0">
                <a:latin typeface="Arial" panose="020B0604020202020204" pitchFamily="34" charset="0"/>
                <a:cs typeface="Arial" panose="020B0604020202020204" pitchFamily="34" charset="0"/>
              </a:rPr>
              <a:t>kiosk</a:t>
            </a:r>
            <a:endParaRPr lang="en-US" sz="4800" dirty="0">
              <a:latin typeface="Arial" panose="020B0604020202020204" pitchFamily="34" charset="0"/>
              <a:cs typeface="Arial" panose="020B0604020202020204" pitchFamily="34" charset="0"/>
            </a:endParaRPr>
          </a:p>
          <a:p>
            <a:pPr lvl="0">
              <a:lnSpc>
                <a:spcPct val="120000"/>
              </a:lnSpc>
            </a:pPr>
            <a:r>
              <a:rPr lang="hr-HR" sz="4800" dirty="0" err="1">
                <a:latin typeface="Arial" panose="020B0604020202020204" pitchFamily="34" charset="0"/>
                <a:cs typeface="Arial" panose="020B0604020202020204" pitchFamily="34" charset="0"/>
              </a:rPr>
              <a:t>nespecijalizovana</a:t>
            </a:r>
            <a:r>
              <a:rPr lang="hr-HR" sz="4800" dirty="0">
                <a:latin typeface="Arial" panose="020B0604020202020204" pitchFamily="34" charset="0"/>
                <a:cs typeface="Arial" panose="020B0604020202020204" pitchFamily="34" charset="0"/>
              </a:rPr>
              <a:t> </a:t>
            </a:r>
            <a:r>
              <a:rPr lang="hr-HR" sz="4800" dirty="0" err="1">
                <a:latin typeface="Arial" panose="020B0604020202020204" pitchFamily="34" charset="0"/>
                <a:cs typeface="Arial" panose="020B0604020202020204" pitchFamily="34" charset="0"/>
              </a:rPr>
              <a:t>prodavnica</a:t>
            </a:r>
            <a:r>
              <a:rPr lang="hr-HR" sz="4800" dirty="0">
                <a:latin typeface="Arial" panose="020B0604020202020204" pitchFamily="34" charset="0"/>
                <a:cs typeface="Arial" panose="020B0604020202020204" pitchFamily="34" charset="0"/>
              </a:rPr>
              <a:t> pretežno neprehrambenih proizvoda, kao što su: robna kuća, </a:t>
            </a:r>
            <a:r>
              <a:rPr lang="hr-HR" sz="4800" dirty="0" err="1">
                <a:latin typeface="Arial" panose="020B0604020202020204" pitchFamily="34" charset="0"/>
                <a:cs typeface="Arial" panose="020B0604020202020204" pitchFamily="34" charset="0"/>
              </a:rPr>
              <a:t>outlet</a:t>
            </a:r>
            <a:r>
              <a:rPr lang="hr-HR" sz="4800" dirty="0">
                <a:latin typeface="Arial" panose="020B0604020202020204" pitchFamily="34" charset="0"/>
                <a:cs typeface="Arial" panose="020B0604020202020204" pitchFamily="34" charset="0"/>
              </a:rPr>
              <a:t>,</a:t>
            </a:r>
            <a:endParaRPr lang="en-US" sz="4800" dirty="0">
              <a:latin typeface="Arial" panose="020B0604020202020204" pitchFamily="34" charset="0"/>
              <a:cs typeface="Arial" panose="020B0604020202020204" pitchFamily="34" charset="0"/>
            </a:endParaRPr>
          </a:p>
          <a:p>
            <a:pPr lvl="0">
              <a:lnSpc>
                <a:spcPct val="120000"/>
              </a:lnSpc>
            </a:pPr>
            <a:r>
              <a:rPr lang="hr-HR" sz="4800" dirty="0" err="1">
                <a:latin typeface="Arial" panose="020B0604020202020204" pitchFamily="34" charset="0"/>
                <a:cs typeface="Arial" panose="020B0604020202020204" pitchFamily="34" charset="0"/>
              </a:rPr>
              <a:t>prodavnica</a:t>
            </a:r>
            <a:r>
              <a:rPr lang="hr-HR" sz="4800" dirty="0">
                <a:latin typeface="Arial" panose="020B0604020202020204" pitchFamily="34" charset="0"/>
                <a:cs typeface="Arial" panose="020B0604020202020204" pitchFamily="34" charset="0"/>
              </a:rPr>
              <a:t> upotrebljavane robe (</a:t>
            </a:r>
            <a:r>
              <a:rPr lang="hr-HR" sz="4800" dirty="0" err="1">
                <a:latin typeface="Arial" panose="020B0604020202020204" pitchFamily="34" charset="0"/>
                <a:cs typeface="Arial" panose="020B0604020202020204" pitchFamily="34" charset="0"/>
              </a:rPr>
              <a:t>second</a:t>
            </a:r>
            <a:r>
              <a:rPr lang="hr-HR" sz="4800" dirty="0">
                <a:latin typeface="Arial" panose="020B0604020202020204" pitchFamily="34" charset="0"/>
                <a:cs typeface="Arial" panose="020B0604020202020204" pitchFamily="34" charset="0"/>
              </a:rPr>
              <a:t> </a:t>
            </a:r>
            <a:r>
              <a:rPr lang="hr-HR" sz="4800" dirty="0" err="1">
                <a:latin typeface="Arial" panose="020B0604020202020204" pitchFamily="34" charset="0"/>
                <a:cs typeface="Arial" panose="020B0604020202020204" pitchFamily="34" charset="0"/>
              </a:rPr>
              <a:t>hand</a:t>
            </a:r>
            <a:r>
              <a:rPr lang="hr-HR" sz="4800" dirty="0">
                <a:latin typeface="Arial" panose="020B0604020202020204" pitchFamily="34" charset="0"/>
                <a:cs typeface="Arial" panose="020B0604020202020204" pitchFamily="34" charset="0"/>
              </a:rPr>
              <a:t> shop),</a:t>
            </a:r>
            <a:endParaRPr lang="en-US" sz="4800" dirty="0">
              <a:latin typeface="Arial" panose="020B0604020202020204" pitchFamily="34" charset="0"/>
              <a:cs typeface="Arial" panose="020B0604020202020204" pitchFamily="34" charset="0"/>
            </a:endParaRPr>
          </a:p>
          <a:p>
            <a:pPr lvl="0">
              <a:lnSpc>
                <a:spcPct val="120000"/>
              </a:lnSpc>
            </a:pPr>
            <a:r>
              <a:rPr lang="hr-HR" sz="4800" dirty="0">
                <a:latin typeface="Arial" panose="020B0604020202020204" pitchFamily="34" charset="0"/>
                <a:cs typeface="Arial" panose="020B0604020202020204" pitchFamily="34" charset="0"/>
              </a:rPr>
              <a:t>skladište i stovarište.</a:t>
            </a:r>
            <a:endParaRPr lang="en-US" sz="4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88529599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a:extLst>
              <a:ext uri="{FF2B5EF4-FFF2-40B4-BE49-F238E27FC236}">
                <a16:creationId xmlns="" xmlns:a16="http://schemas.microsoft.com/office/drawing/2014/main" id="{BA5D1ACA-E7C5-DB31-256B-6D0BC559052D}"/>
              </a:ext>
            </a:extLst>
          </p:cNvPr>
          <p:cNvSpPr>
            <a:spLocks noGrp="1"/>
          </p:cNvSpPr>
          <p:nvPr>
            <p:ph type="title"/>
          </p:nvPr>
        </p:nvSpPr>
        <p:spPr>
          <a:xfrm>
            <a:off x="628650" y="1125415"/>
            <a:ext cx="7886700" cy="565273"/>
          </a:xfrm>
        </p:spPr>
        <p:txBody>
          <a:bodyPr>
            <a:normAutofit fontScale="90000"/>
          </a:bodyPr>
          <a:lstStyle/>
          <a:p>
            <a:pPr algn="ctr"/>
            <a:r>
              <a:rPr lang="hr-HR" sz="2800" dirty="0">
                <a:latin typeface="Arial" panose="020B0604020202020204" pitchFamily="34" charset="0"/>
                <a:cs typeface="Arial" panose="020B0604020202020204" pitchFamily="34" charset="0"/>
              </a:rPr>
              <a:t>Trgovina na malo izvan prodajnih objekata</a:t>
            </a:r>
            <a:r>
              <a:rPr lang="en-US" sz="2800" dirty="0"/>
              <a:t/>
            </a:r>
            <a:br>
              <a:rPr lang="en-US" sz="2800" dirty="0"/>
            </a:br>
            <a:endParaRPr lang="en-US" sz="2800" dirty="0"/>
          </a:p>
        </p:txBody>
      </p:sp>
      <p:sp>
        <p:nvSpPr>
          <p:cNvPr id="5" name="Rezervirano mjesto sadržaja 2">
            <a:extLst>
              <a:ext uri="{FF2B5EF4-FFF2-40B4-BE49-F238E27FC236}">
                <a16:creationId xmlns="" xmlns:a16="http://schemas.microsoft.com/office/drawing/2014/main" id="{6C36CA4A-9478-AC79-72F8-B62B6EE64784}"/>
              </a:ext>
            </a:extLst>
          </p:cNvPr>
          <p:cNvSpPr>
            <a:spLocks noGrp="1"/>
          </p:cNvSpPr>
          <p:nvPr>
            <p:ph idx="1"/>
          </p:nvPr>
        </p:nvSpPr>
        <p:spPr>
          <a:xfrm>
            <a:off x="628650" y="1825625"/>
            <a:ext cx="7886700" cy="4351338"/>
          </a:xfrm>
        </p:spPr>
        <p:txBody>
          <a:bodyPr>
            <a:normAutofit fontScale="55000" lnSpcReduction="20000"/>
          </a:bodyPr>
          <a:lstStyle/>
          <a:p>
            <a:pPr algn="just">
              <a:lnSpc>
                <a:spcPct val="120000"/>
              </a:lnSpc>
            </a:pPr>
            <a:r>
              <a:rPr lang="hr-HR" dirty="0">
                <a:latin typeface="Arial" panose="020B0604020202020204" pitchFamily="34" charset="0"/>
                <a:cs typeface="Arial" panose="020B0604020202020204" pitchFamily="34" charset="0"/>
              </a:rPr>
              <a:t>Trgovina na malo, izvan prodajnih objekata, obavlja se na neki od sljedećih načina:</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na štandovima, stolovima i u boksovima na tržnicama na malo,</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na štandovima i stolovima izvan tržnica na malo,</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na štandovima i stolovima unutar trgovačkih centara i sl.,</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putem kioska,</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pokretnom prodajom,</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prodajom na daljinu,</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trgovina ličnim nuđenjem,</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prodaja putem automata („</a:t>
            </a:r>
            <a:r>
              <a:rPr lang="hr-HR" dirty="0" err="1">
                <a:latin typeface="Arial" panose="020B0604020202020204" pitchFamily="34" charset="0"/>
                <a:cs typeface="Arial" panose="020B0604020202020204" pitchFamily="34" charset="0"/>
              </a:rPr>
              <a:t>vending</a:t>
            </a:r>
            <a:r>
              <a:rPr lang="hr-HR" dirty="0">
                <a:latin typeface="Arial" panose="020B0604020202020204" pitchFamily="34" charset="0"/>
                <a:cs typeface="Arial" panose="020B0604020202020204" pitchFamily="34" charset="0"/>
              </a:rPr>
              <a:t>“ mašine),</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prodaja putem rashladnih vitrina, </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prigodnom prodajom (sajmovi, izložbe i sl.),</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u proizvodnim objektima porodičnih poljoprivrednih gazdinstava.</a:t>
            </a: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0668906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a:extLst>
              <a:ext uri="{FF2B5EF4-FFF2-40B4-BE49-F238E27FC236}">
                <a16:creationId xmlns="" xmlns:a16="http://schemas.microsoft.com/office/drawing/2014/main" id="{289B258F-D7BB-D33F-3F51-86F1AA19302B}"/>
              </a:ext>
            </a:extLst>
          </p:cNvPr>
          <p:cNvSpPr>
            <a:spLocks noGrp="1"/>
          </p:cNvSpPr>
          <p:nvPr>
            <p:ph type="title"/>
          </p:nvPr>
        </p:nvSpPr>
        <p:spPr>
          <a:xfrm>
            <a:off x="628650" y="1739119"/>
            <a:ext cx="7886700" cy="539090"/>
          </a:xfrm>
        </p:spPr>
        <p:txBody>
          <a:bodyPr>
            <a:normAutofit fontScale="90000"/>
          </a:bodyPr>
          <a:lstStyle/>
          <a:p>
            <a:pPr algn="ctr"/>
            <a:r>
              <a:rPr lang="hr-HR" sz="3100" b="1" dirty="0">
                <a:latin typeface="Arial" panose="020B0604020202020204" pitchFamily="34" charset="0"/>
                <a:cs typeface="Arial" panose="020B0604020202020204" pitchFamily="34" charset="0"/>
              </a:rPr>
              <a:t>Razlike i sličnosti između kioska kao prodanog objekta i kioska kao prodajnog mjesta</a:t>
            </a:r>
            <a:r>
              <a:rPr lang="en-US" dirty="0"/>
              <a:t/>
            </a:r>
            <a:br>
              <a:rPr lang="en-US" dirty="0"/>
            </a:br>
            <a:endParaRPr lang="en-US" dirty="0"/>
          </a:p>
        </p:txBody>
      </p:sp>
      <p:sp>
        <p:nvSpPr>
          <p:cNvPr id="5" name="Rezervirano mjesto sadržaja 2">
            <a:extLst>
              <a:ext uri="{FF2B5EF4-FFF2-40B4-BE49-F238E27FC236}">
                <a16:creationId xmlns="" xmlns:a16="http://schemas.microsoft.com/office/drawing/2014/main" id="{BB72ECBB-A7B2-9A3C-3247-8FBCE6B33BDE}"/>
              </a:ext>
            </a:extLst>
          </p:cNvPr>
          <p:cNvSpPr>
            <a:spLocks noGrp="1"/>
          </p:cNvSpPr>
          <p:nvPr>
            <p:ph idx="1"/>
          </p:nvPr>
        </p:nvSpPr>
        <p:spPr>
          <a:xfrm>
            <a:off x="628650" y="2533285"/>
            <a:ext cx="7886700" cy="4048125"/>
          </a:xfrm>
        </p:spPr>
        <p:txBody>
          <a:bodyPr>
            <a:normAutofit/>
          </a:bodyPr>
          <a:lstStyle/>
          <a:p>
            <a:pPr lvl="0" algn="just">
              <a:lnSpc>
                <a:spcPct val="100000"/>
              </a:lnSpc>
            </a:pPr>
            <a:r>
              <a:rPr lang="hr-HR" sz="2000" dirty="0">
                <a:latin typeface="Arial" panose="020B0604020202020204" pitchFamily="34" charset="0"/>
                <a:cs typeface="Arial" panose="020B0604020202020204" pitchFamily="34" charset="0"/>
              </a:rPr>
              <a:t>Kiosk, kao prodajni </a:t>
            </a:r>
            <a:r>
              <a:rPr lang="hr-HR" sz="2000" dirty="0" err="1">
                <a:latin typeface="Arial" panose="020B0604020202020204" pitchFamily="34" charset="0"/>
                <a:cs typeface="Arial" panose="020B0604020202020204" pitchFamily="34" charset="0"/>
              </a:rPr>
              <a:t>objekat</a:t>
            </a:r>
            <a:r>
              <a:rPr lang="hr-HR" sz="2000" dirty="0">
                <a:latin typeface="Arial" panose="020B0604020202020204" pitchFamily="34" charset="0"/>
                <a:cs typeface="Arial" panose="020B0604020202020204" pitchFamily="34" charset="0"/>
              </a:rPr>
              <a:t>, je prodajni </a:t>
            </a:r>
            <a:r>
              <a:rPr lang="hr-HR" sz="2000" dirty="0" err="1">
                <a:latin typeface="Arial" panose="020B0604020202020204" pitchFamily="34" charset="0"/>
                <a:cs typeface="Arial" panose="020B0604020202020204" pitchFamily="34" charset="0"/>
              </a:rPr>
              <a:t>objekat</a:t>
            </a:r>
            <a:r>
              <a:rPr lang="hr-HR" sz="2000" dirty="0">
                <a:latin typeface="Arial" panose="020B0604020202020204" pitchFamily="34" charset="0"/>
                <a:cs typeface="Arial" panose="020B0604020202020204" pitchFamily="34" charset="0"/>
              </a:rPr>
              <a:t> u kojem se prodaje ograničen asortiman proizvoda, koji po svojim karakteristikama omogućava ulazak i kretanje kupaca, a može biti industrijski proizveden </a:t>
            </a:r>
            <a:r>
              <a:rPr lang="hr-HR" sz="2000" dirty="0" err="1">
                <a:latin typeface="Arial" panose="020B0604020202020204" pitchFamily="34" charset="0"/>
                <a:cs typeface="Arial" panose="020B0604020202020204" pitchFamily="34" charset="0"/>
              </a:rPr>
              <a:t>objekat</a:t>
            </a:r>
            <a:r>
              <a:rPr lang="hr-HR" sz="2000" dirty="0">
                <a:latin typeface="Arial" panose="020B0604020202020204" pitchFamily="34" charset="0"/>
                <a:cs typeface="Arial" panose="020B0604020202020204" pitchFamily="34" charset="0"/>
              </a:rPr>
              <a:t> ili drugi montažni </a:t>
            </a:r>
            <a:r>
              <a:rPr lang="hr-HR" sz="2000" dirty="0" err="1">
                <a:latin typeface="Arial" panose="020B0604020202020204" pitchFamily="34" charset="0"/>
                <a:cs typeface="Arial" panose="020B0604020202020204" pitchFamily="34" charset="0"/>
              </a:rPr>
              <a:t>objekat</a:t>
            </a:r>
            <a:r>
              <a:rPr lang="hr-HR" sz="2000" dirty="0">
                <a:latin typeface="Arial" panose="020B0604020202020204" pitchFamily="34" charset="0"/>
                <a:cs typeface="Arial" panose="020B0604020202020204" pitchFamily="34" charset="0"/>
              </a:rPr>
              <a:t>, izgrađen u skladu sa urbanističkim uslovima</a:t>
            </a:r>
          </a:p>
          <a:p>
            <a:pPr marL="0" lvl="0" indent="0" algn="just">
              <a:lnSpc>
                <a:spcPct val="100000"/>
              </a:lnSpc>
              <a:buNone/>
            </a:pPr>
            <a:endParaRPr lang="en-US" sz="2000" dirty="0">
              <a:latin typeface="Arial" panose="020B0604020202020204" pitchFamily="34" charset="0"/>
              <a:cs typeface="Arial" panose="020B0604020202020204" pitchFamily="34" charset="0"/>
            </a:endParaRPr>
          </a:p>
          <a:p>
            <a:pPr lvl="0" algn="just">
              <a:lnSpc>
                <a:spcPct val="100000"/>
              </a:lnSpc>
            </a:pPr>
            <a:r>
              <a:rPr lang="hr-HR" sz="2000" dirty="0">
                <a:latin typeface="Arial" panose="020B0604020202020204" pitchFamily="34" charset="0"/>
                <a:cs typeface="Arial" panose="020B0604020202020204" pitchFamily="34" charset="0"/>
              </a:rPr>
              <a:t>Kiosk, kao prodajno mjesto, je prodajno mjesto u kojem se prodaje ograničen asortiman proizvoda, i to kroz odgovarajući otvor na kiosku, bez ulaska kupca u kiosk.</a:t>
            </a:r>
            <a:endParaRPr lang="en-US" sz="2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685322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35BEC18-CA81-0092-91B7-E15EBDA2A0AF}"/>
              </a:ext>
            </a:extLst>
          </p:cNvPr>
          <p:cNvSpPr>
            <a:spLocks noGrp="1"/>
          </p:cNvSpPr>
          <p:nvPr>
            <p:ph type="title"/>
          </p:nvPr>
        </p:nvSpPr>
        <p:spPr>
          <a:xfrm>
            <a:off x="628650" y="1301578"/>
            <a:ext cx="7886700" cy="881449"/>
          </a:xfrm>
        </p:spPr>
        <p:txBody>
          <a:bodyPr>
            <a:noAutofit/>
          </a:bodyPr>
          <a:lstStyle/>
          <a:p>
            <a:pPr algn="ctr"/>
            <a:r>
              <a:rPr lang="bs-Latn-BA" sz="3600" dirty="0">
                <a:latin typeface="Arial" panose="020B0604020202020204" pitchFamily="34" charset="0"/>
                <a:cs typeface="Arial" panose="020B0604020202020204" pitchFamily="34" charset="0"/>
              </a:rPr>
              <a:t>Podzakonski akti koji će se donijeti na osnovu Zakona:</a:t>
            </a:r>
            <a:endParaRPr lang="en-US"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B45F1B29-9B1D-BDFB-9D2B-4B97354BAC9E}"/>
              </a:ext>
            </a:extLst>
          </p:cNvPr>
          <p:cNvSpPr>
            <a:spLocks noGrp="1"/>
          </p:cNvSpPr>
          <p:nvPr>
            <p:ph idx="1"/>
          </p:nvPr>
        </p:nvSpPr>
        <p:spPr>
          <a:xfrm>
            <a:off x="628650" y="2320456"/>
            <a:ext cx="7886700" cy="4076314"/>
          </a:xfrm>
        </p:spPr>
        <p:txBody>
          <a:bodyPr>
            <a:normAutofit fontScale="55000" lnSpcReduction="20000"/>
          </a:bodyPr>
          <a:lstStyle/>
          <a:p>
            <a:pPr marL="0" indent="0" algn="just">
              <a:buNone/>
            </a:pPr>
            <a:endParaRPr lang="bs-Latn-BA" sz="2900" dirty="0">
              <a:latin typeface="Arial" panose="020B0604020202020204" pitchFamily="34" charset="0"/>
              <a:cs typeface="Arial" panose="020B0604020202020204" pitchFamily="34" charset="0"/>
            </a:endParaRPr>
          </a:p>
          <a:p>
            <a:pPr marL="0" indent="0" algn="just">
              <a:buNone/>
            </a:pPr>
            <a:r>
              <a:rPr lang="en-US" sz="2900" dirty="0">
                <a:latin typeface="Arial" panose="020B0604020202020204" pitchFamily="34" charset="0"/>
                <a:cs typeface="Arial" panose="020B0604020202020204" pitchFamily="34" charset="0"/>
              </a:rPr>
              <a:t>1</a:t>
            </a:r>
            <a:r>
              <a:rPr lang="bs-Latn-BA" sz="2900" dirty="0">
                <a:latin typeface="Arial" panose="020B0604020202020204" pitchFamily="34" charset="0"/>
                <a:cs typeface="Arial" panose="020B0604020202020204" pitchFamily="34" charset="0"/>
              </a:rPr>
              <a:t>. Pravilnik o minimalno tehničkim uslovima  </a:t>
            </a:r>
            <a:r>
              <a:rPr lang="bs-Latn-BA" sz="2900" i="1" dirty="0">
                <a:latin typeface="Arial" panose="020B0604020202020204" pitchFamily="34" charset="0"/>
                <a:cs typeface="Arial" panose="020B0604020202020204" pitchFamily="34" charset="0"/>
              </a:rPr>
              <a:t>(već postoji)</a:t>
            </a:r>
          </a:p>
          <a:p>
            <a:pPr marL="0" indent="0" algn="just">
              <a:buNone/>
            </a:pPr>
            <a:r>
              <a:rPr lang="bs-Latn-BA" sz="2900" dirty="0">
                <a:latin typeface="Arial" panose="020B0604020202020204" pitchFamily="34" charset="0"/>
                <a:cs typeface="Arial" panose="020B0604020202020204" pitchFamily="34" charset="0"/>
              </a:rPr>
              <a:t>2. Izjava o ispunjavanju minimalno tehničkih uslova </a:t>
            </a:r>
            <a:r>
              <a:rPr lang="bs-Latn-BA" sz="2900" i="1" dirty="0">
                <a:latin typeface="Arial" panose="020B0604020202020204" pitchFamily="34" charset="0"/>
                <a:cs typeface="Arial" panose="020B0604020202020204" pitchFamily="34" charset="0"/>
              </a:rPr>
              <a:t>(već postoji)</a:t>
            </a:r>
          </a:p>
          <a:p>
            <a:pPr marL="0" indent="0" algn="just">
              <a:buNone/>
            </a:pPr>
            <a:r>
              <a:rPr lang="bs-Latn-BA" sz="2900" dirty="0">
                <a:latin typeface="Arial" panose="020B0604020202020204" pitchFamily="34" charset="0"/>
                <a:cs typeface="Arial" panose="020B0604020202020204" pitchFamily="34" charset="0"/>
              </a:rPr>
              <a:t>3. Pravilnik o klasifikaciji prodavnica i drugih oblika trgovine na malo </a:t>
            </a:r>
            <a:r>
              <a:rPr lang="bs-Latn-BA" sz="2900" i="1" dirty="0">
                <a:latin typeface="Arial" panose="020B0604020202020204" pitchFamily="34" charset="0"/>
                <a:cs typeface="Arial" panose="020B0604020202020204" pitchFamily="34" charset="0"/>
              </a:rPr>
              <a:t>(već postoji)</a:t>
            </a:r>
          </a:p>
          <a:p>
            <a:pPr marL="0" indent="0" algn="just">
              <a:buNone/>
            </a:pPr>
            <a:r>
              <a:rPr lang="bs-Latn-BA" sz="2900" dirty="0">
                <a:latin typeface="Arial" panose="020B0604020202020204" pitchFamily="34" charset="0"/>
                <a:cs typeface="Arial" panose="020B0604020202020204" pitchFamily="34" charset="0"/>
              </a:rPr>
              <a:t>4. Pravilnik o načinu obavljanja prodaje na daljinu i elektronske trgovine </a:t>
            </a:r>
            <a:r>
              <a:rPr lang="bs-Latn-BA" sz="2900" i="1" dirty="0">
                <a:latin typeface="Arial" panose="020B0604020202020204" pitchFamily="34" charset="0"/>
                <a:cs typeface="Arial" panose="020B0604020202020204" pitchFamily="34" charset="0"/>
              </a:rPr>
              <a:t>(novo)</a:t>
            </a:r>
          </a:p>
          <a:p>
            <a:pPr marL="0" indent="0" algn="just">
              <a:buNone/>
            </a:pPr>
            <a:r>
              <a:rPr lang="bs-Latn-BA" sz="2900" dirty="0">
                <a:latin typeface="Arial" panose="020B0604020202020204" pitchFamily="34" charset="0"/>
                <a:cs typeface="Arial" panose="020B0604020202020204" pitchFamily="34" charset="0"/>
              </a:rPr>
              <a:t>5. Uredba Vlade FBiH o uslovima za organizovanje dražbe, način poslovanja, te   </a:t>
            </a:r>
          </a:p>
          <a:p>
            <a:pPr marL="0" indent="0" algn="just">
              <a:buNone/>
            </a:pPr>
            <a:r>
              <a:rPr lang="bs-Latn-BA" sz="2900" dirty="0">
                <a:latin typeface="Arial" panose="020B0604020202020204" pitchFamily="34" charset="0"/>
                <a:cs typeface="Arial" panose="020B0604020202020204" pitchFamily="34" charset="0"/>
              </a:rPr>
              <a:t>    postupak prodaje robe putem dražbe (na prijedlog Ministarstva, </a:t>
            </a:r>
            <a:r>
              <a:rPr lang="bs-Latn-BA" sz="2900" i="1" dirty="0">
                <a:latin typeface="Arial" panose="020B0604020202020204" pitchFamily="34" charset="0"/>
                <a:cs typeface="Arial" panose="020B0604020202020204" pitchFamily="34" charset="0"/>
              </a:rPr>
              <a:t>novo)</a:t>
            </a:r>
          </a:p>
          <a:p>
            <a:pPr marL="0" indent="0" algn="just">
              <a:buNone/>
            </a:pPr>
            <a:r>
              <a:rPr lang="bs-Latn-BA" sz="2900" dirty="0">
                <a:latin typeface="Arial" panose="020B0604020202020204" pitchFamily="34" charset="0"/>
                <a:cs typeface="Arial" panose="020B0604020202020204" pitchFamily="34" charset="0"/>
              </a:rPr>
              <a:t>6. Pravilnik o Registru trgovačkih radnji i trgovaca pojedinaca </a:t>
            </a:r>
            <a:r>
              <a:rPr lang="bs-Latn-BA" sz="2900" i="1" dirty="0">
                <a:latin typeface="Arial" panose="020B0604020202020204" pitchFamily="34" charset="0"/>
                <a:cs typeface="Arial" panose="020B0604020202020204" pitchFamily="34" charset="0"/>
              </a:rPr>
              <a:t>(već postoji)</a:t>
            </a:r>
          </a:p>
          <a:p>
            <a:pPr marL="0" indent="0" algn="just">
              <a:buNone/>
            </a:pPr>
            <a:r>
              <a:rPr lang="bs-Latn-BA" sz="2900" dirty="0">
                <a:latin typeface="Arial" panose="020B0604020202020204" pitchFamily="34" charset="0"/>
                <a:cs typeface="Arial" panose="020B0604020202020204" pitchFamily="34" charset="0"/>
              </a:rPr>
              <a:t>7. Pravilnik o obliku, sadržaju i načinu vođenja trgovačke knjige </a:t>
            </a:r>
            <a:r>
              <a:rPr lang="bs-Latn-BA" sz="2900" i="1" dirty="0">
                <a:latin typeface="Arial" panose="020B0604020202020204" pitchFamily="34" charset="0"/>
                <a:cs typeface="Arial" panose="020B0604020202020204" pitchFamily="34" charset="0"/>
              </a:rPr>
              <a:t>(već postoji)</a:t>
            </a:r>
          </a:p>
          <a:p>
            <a:pPr marL="0" indent="0" algn="just">
              <a:buNone/>
            </a:pPr>
            <a:r>
              <a:rPr lang="bs-Latn-BA" sz="2900" dirty="0">
                <a:latin typeface="Arial" panose="020B0604020202020204" pitchFamily="34" charset="0"/>
                <a:cs typeface="Arial" panose="020B0604020202020204" pitchFamily="34" charset="0"/>
              </a:rPr>
              <a:t>8. Pravilnik o periodu izvještavanja, rokovoma za dostavljanje, oblik obrasca i </a:t>
            </a:r>
          </a:p>
          <a:p>
            <a:pPr marL="0" indent="0" algn="just">
              <a:buNone/>
            </a:pPr>
            <a:r>
              <a:rPr lang="bs-Latn-BA" sz="2900" dirty="0">
                <a:latin typeface="Arial" panose="020B0604020202020204" pitchFamily="34" charset="0"/>
                <a:cs typeface="Arial" panose="020B0604020202020204" pitchFamily="34" charset="0"/>
              </a:rPr>
              <a:t>   sadržaju podataka o trgovini i trgovinskoj mreži, cijenama, promjeni cijena roba i  </a:t>
            </a:r>
          </a:p>
          <a:p>
            <a:pPr marL="0" indent="0" algn="just">
              <a:buNone/>
            </a:pPr>
            <a:r>
              <a:rPr lang="bs-Latn-BA" sz="2900" dirty="0">
                <a:latin typeface="Arial" panose="020B0604020202020204" pitchFamily="34" charset="0"/>
                <a:cs typeface="Arial" panose="020B0604020202020204" pitchFamily="34" charset="0"/>
              </a:rPr>
              <a:t>    usluga, zalihama, marži </a:t>
            </a:r>
            <a:r>
              <a:rPr lang="bs-Latn-BA" sz="2900" i="1" dirty="0">
                <a:latin typeface="Arial" panose="020B0604020202020204" pitchFamily="34" charset="0"/>
                <a:cs typeface="Arial" panose="020B0604020202020204" pitchFamily="34" charset="0"/>
              </a:rPr>
              <a:t>(novo)</a:t>
            </a:r>
          </a:p>
          <a:p>
            <a:pPr marL="0" indent="0" algn="just">
              <a:buNone/>
            </a:pPr>
            <a:r>
              <a:rPr lang="bs-Latn-BA" sz="2900" dirty="0">
                <a:latin typeface="Arial" panose="020B0604020202020204" pitchFamily="34" charset="0"/>
                <a:cs typeface="Arial" panose="020B0604020202020204" pitchFamily="34" charset="0"/>
              </a:rPr>
              <a:t>9. Pravilnik o postupku dodjele sredstava za unapređenje i razvoj trgovine </a:t>
            </a:r>
            <a:r>
              <a:rPr lang="bs-Latn-BA" sz="2900" i="1" dirty="0">
                <a:latin typeface="Arial" panose="020B0604020202020204" pitchFamily="34" charset="0"/>
                <a:cs typeface="Arial" panose="020B0604020202020204" pitchFamily="34" charset="0"/>
              </a:rPr>
              <a:t>(novo)</a:t>
            </a:r>
          </a:p>
          <a:p>
            <a:endParaRPr lang="en-US" dirty="0"/>
          </a:p>
        </p:txBody>
      </p:sp>
    </p:spTree>
    <p:extLst>
      <p:ext uri="{BB962C8B-B14F-4D97-AF65-F5344CB8AC3E}">
        <p14:creationId xmlns:p14="http://schemas.microsoft.com/office/powerpoint/2010/main" val="72261030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70461" y="1088333"/>
            <a:ext cx="7886700" cy="1325563"/>
          </a:xfrm>
        </p:spPr>
        <p:txBody>
          <a:bodyPr>
            <a:normAutofit/>
          </a:bodyPr>
          <a:lstStyle/>
          <a:p>
            <a:pPr algn="ctr"/>
            <a:r>
              <a:rPr lang="bs-Latn-BA" sz="3600" dirty="0">
                <a:latin typeface="Arial" panose="020B0604020202020204" pitchFamily="34" charset="0"/>
                <a:cs typeface="Arial" panose="020B0604020202020204" pitchFamily="34" charset="0"/>
              </a:rPr>
              <a:t>Prodaja robe putem automata</a:t>
            </a:r>
            <a:r>
              <a:rPr lang="en-US" dirty="0"/>
              <a:t/>
            </a:r>
            <a:br>
              <a:rPr lang="en-US" dirty="0"/>
            </a:br>
            <a:endParaRPr lang="en-US" dirty="0"/>
          </a:p>
        </p:txBody>
      </p:sp>
      <p:sp>
        <p:nvSpPr>
          <p:cNvPr id="3" name="Rezervirano mjesto sadržaja 2"/>
          <p:cNvSpPr>
            <a:spLocks noGrp="1"/>
          </p:cNvSpPr>
          <p:nvPr>
            <p:ph idx="1"/>
          </p:nvPr>
        </p:nvSpPr>
        <p:spPr>
          <a:xfrm>
            <a:off x="637443" y="1975095"/>
            <a:ext cx="7886700" cy="4351338"/>
          </a:xfrm>
        </p:spPr>
        <p:txBody>
          <a:bodyPr>
            <a:normAutofit fontScale="70000" lnSpcReduction="20000"/>
          </a:bodyPr>
          <a:lstStyle/>
          <a:p>
            <a:pPr lvl="0" algn="just">
              <a:lnSpc>
                <a:spcPct val="120000"/>
              </a:lnSpc>
            </a:pPr>
            <a:r>
              <a:rPr lang="hr-HR" dirty="0">
                <a:latin typeface="Arial" panose="020B0604020202020204" pitchFamily="34" charset="0"/>
                <a:cs typeface="Arial" panose="020B0604020202020204" pitchFamily="34" charset="0"/>
              </a:rPr>
              <a:t>Prodaja robe putem automata je oblik trgovine na malo različitih proizvoda i usluga, koja</a:t>
            </a:r>
            <a:r>
              <a:rPr lang="hr-HR" b="1" dirty="0">
                <a:latin typeface="Arial" panose="020B0604020202020204" pitchFamily="34" charset="0"/>
                <a:cs typeface="Arial" panose="020B0604020202020204" pitchFamily="34" charset="0"/>
              </a:rPr>
              <a:t> </a:t>
            </a:r>
            <a:r>
              <a:rPr lang="hr-HR" dirty="0">
                <a:latin typeface="Arial" panose="020B0604020202020204" pitchFamily="34" charset="0"/>
                <a:cs typeface="Arial" panose="020B0604020202020204" pitchFamily="34" charset="0"/>
              </a:rPr>
              <a:t>se odvija putem aparata na način da se, u za to predviđen otvor na aparatu, ubaci novac, žeton ili posebna kartica, uz ispunjavanje zakonom propisanih uslova.</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Prodaja robe putem automata može se obavljati samo na mjestima za koje je gradski ili </a:t>
            </a:r>
            <a:r>
              <a:rPr lang="hr-HR" dirty="0" err="1">
                <a:latin typeface="Arial" panose="020B0604020202020204" pitchFamily="34" charset="0"/>
                <a:cs typeface="Arial" panose="020B0604020202020204" pitchFamily="34" charset="0"/>
              </a:rPr>
              <a:t>opštinski</a:t>
            </a:r>
            <a:r>
              <a:rPr lang="hr-HR" dirty="0">
                <a:latin typeface="Arial" panose="020B0604020202020204" pitchFamily="34" charset="0"/>
                <a:cs typeface="Arial" panose="020B0604020202020204" pitchFamily="34" charset="0"/>
              </a:rPr>
              <a:t> nadležni organ izdao prethodno odobrenje, odnosno uz </a:t>
            </a:r>
            <a:r>
              <a:rPr lang="hr-HR" dirty="0" err="1">
                <a:latin typeface="Arial" panose="020B0604020202020204" pitchFamily="34" charset="0"/>
                <a:cs typeface="Arial" panose="020B0604020202020204" pitchFamily="34" charset="0"/>
              </a:rPr>
              <a:t>saglasnost</a:t>
            </a:r>
            <a:r>
              <a:rPr lang="hr-HR" dirty="0">
                <a:latin typeface="Arial" panose="020B0604020202020204" pitchFamily="34" charset="0"/>
                <a:cs typeface="Arial" panose="020B0604020202020204" pitchFamily="34" charset="0"/>
              </a:rPr>
              <a:t> vlasnika ili korisnika prostora u kojem je smješten automat.</a:t>
            </a:r>
            <a:endParaRPr lang="en-US" dirty="0">
              <a:latin typeface="Arial" panose="020B0604020202020204" pitchFamily="34" charset="0"/>
              <a:cs typeface="Arial" panose="020B0604020202020204" pitchFamily="34" charset="0"/>
            </a:endParaRPr>
          </a:p>
          <a:p>
            <a:pPr lvl="0" algn="just">
              <a:lnSpc>
                <a:spcPct val="120000"/>
              </a:lnSpc>
            </a:pPr>
            <a:r>
              <a:rPr lang="hr-HR" dirty="0">
                <a:latin typeface="Arial" panose="020B0604020202020204" pitchFamily="34" charset="0"/>
                <a:cs typeface="Arial" panose="020B0604020202020204" pitchFamily="34" charset="0"/>
              </a:rPr>
              <a:t>Zabranjuje se prodaja alkoholnih pića, duhanskih proizvoda i drugih proizvoda koji su zakonski ograničeni za prodaju maloljetnim licima koja se obavlja u trgovini na malo izvan prodajnih objekata na način naveden u članu 45. stav (1) tačka h) ovog Zakona.</a:t>
            </a: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38447798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8649" y="1038457"/>
            <a:ext cx="7886700" cy="1325563"/>
          </a:xfrm>
        </p:spPr>
        <p:txBody>
          <a:bodyPr>
            <a:normAutofit/>
          </a:bodyPr>
          <a:lstStyle/>
          <a:p>
            <a:pPr algn="ctr"/>
            <a:r>
              <a:rPr lang="hr-HR" sz="3600" b="1" dirty="0">
                <a:latin typeface="Arial" panose="020B0604020202020204" pitchFamily="34" charset="0"/>
                <a:cs typeface="Arial" panose="020B0604020202020204" pitchFamily="34" charset="0"/>
              </a:rPr>
              <a:t>Trgovina ličnim nuđenjem</a:t>
            </a:r>
            <a:r>
              <a:rPr lang="en-US" sz="3600" dirty="0">
                <a:latin typeface="Arial" panose="020B0604020202020204" pitchFamily="34" charset="0"/>
                <a:cs typeface="Arial" panose="020B0604020202020204" pitchFamily="34" charset="0"/>
              </a:rPr>
              <a:t/>
            </a:r>
            <a:br>
              <a:rPr lang="en-US" sz="3600" dirty="0">
                <a:latin typeface="Arial" panose="020B0604020202020204" pitchFamily="34" charset="0"/>
                <a:cs typeface="Arial" panose="020B0604020202020204" pitchFamily="34" charset="0"/>
              </a:rPr>
            </a:br>
            <a:endParaRPr lang="en-US" sz="3600" dirty="0">
              <a:latin typeface="Arial" panose="020B0604020202020204" pitchFamily="34" charset="0"/>
              <a:cs typeface="Arial" panose="020B0604020202020204" pitchFamily="34" charset="0"/>
            </a:endParaRPr>
          </a:p>
        </p:txBody>
      </p:sp>
      <p:sp>
        <p:nvSpPr>
          <p:cNvPr id="3" name="Rezervirano mjesto sadržaja 2"/>
          <p:cNvSpPr>
            <a:spLocks noGrp="1"/>
          </p:cNvSpPr>
          <p:nvPr>
            <p:ph idx="1"/>
          </p:nvPr>
        </p:nvSpPr>
        <p:spPr>
          <a:xfrm>
            <a:off x="628649" y="1825624"/>
            <a:ext cx="8049837" cy="5032375"/>
          </a:xfrm>
        </p:spPr>
        <p:txBody>
          <a:bodyPr>
            <a:normAutofit fontScale="70000" lnSpcReduction="20000"/>
          </a:bodyPr>
          <a:lstStyle/>
          <a:p>
            <a:pPr lvl="0" algn="just">
              <a:lnSpc>
                <a:spcPct val="120000"/>
              </a:lnSpc>
            </a:pPr>
            <a:r>
              <a:rPr lang="hr-HR" sz="1900" dirty="0">
                <a:latin typeface="Arial" panose="020B0604020202020204" pitchFamily="34" charset="0"/>
                <a:cs typeface="Arial" panose="020B0604020202020204" pitchFamily="34" charset="0"/>
              </a:rPr>
              <a:t>pojam</a:t>
            </a:r>
            <a:r>
              <a:rPr lang="hr-HR" sz="1900" b="1" dirty="0">
                <a:latin typeface="Arial" panose="020B0604020202020204" pitchFamily="34" charset="0"/>
                <a:cs typeface="Arial" panose="020B0604020202020204" pitchFamily="34" charset="0"/>
              </a:rPr>
              <a:t>, </a:t>
            </a:r>
            <a:r>
              <a:rPr lang="hr-HR" sz="1900" dirty="0">
                <a:latin typeface="Arial" panose="020B0604020202020204" pitchFamily="34" charset="0"/>
                <a:cs typeface="Arial" panose="020B0604020202020204" pitchFamily="34" charset="0"/>
              </a:rPr>
              <a:t>uslovi i vrste trgovine ličnim nuđenjem</a:t>
            </a:r>
            <a:endParaRPr lang="en-US" sz="1900" dirty="0">
              <a:latin typeface="Arial" panose="020B0604020202020204" pitchFamily="34" charset="0"/>
              <a:cs typeface="Arial" panose="020B0604020202020204" pitchFamily="34" charset="0"/>
            </a:endParaRPr>
          </a:p>
          <a:p>
            <a:pPr lvl="0" algn="just">
              <a:lnSpc>
                <a:spcPct val="120000"/>
              </a:lnSpc>
            </a:pPr>
            <a:r>
              <a:rPr lang="hr-HR" sz="1900" dirty="0">
                <a:latin typeface="Arial" panose="020B0604020202020204" pitchFamily="34" charset="0"/>
                <a:cs typeface="Arial" panose="020B0604020202020204" pitchFamily="34" charset="0"/>
              </a:rPr>
              <a:t>Trgovina ličnim nuđenjem je trgovina na malo, izvan poslovnih prostorija trgovca, koju trgovac obavlja tako što nudi robu ili usluge, ličnim prilaženjem određenom potrošaču, koji je fizički prisutan na mjestu ponude, kada potrošač nije tražio da mu se učini ponuda, po prethodnom pozivu ili pristanku kupca u njegovom stanu, na radnom ili drugom mjestu, uz objašnjenja i prikazivanje upotrebe proizvoda, te osobina, namjene i upotrebljivosti robe ili usluge, kao i drugih uslova, koja važe za prodaju robe ili pružanje usluga, u skladu sa propisima. Trgovinu ličnim nuđenjem može da obavlja trgovac koji se </a:t>
            </a:r>
            <a:r>
              <a:rPr lang="hr-HR" sz="1900" dirty="0" err="1">
                <a:latin typeface="Arial" panose="020B0604020202020204" pitchFamily="34" charset="0"/>
                <a:cs typeface="Arial" panose="020B0604020202020204" pitchFamily="34" charset="0"/>
              </a:rPr>
              <a:t>registrovao</a:t>
            </a:r>
            <a:r>
              <a:rPr lang="hr-HR" sz="1900" dirty="0">
                <a:latin typeface="Arial" panose="020B0604020202020204" pitchFamily="34" charset="0"/>
                <a:cs typeface="Arial" panose="020B0604020202020204" pitchFamily="34" charset="0"/>
              </a:rPr>
              <a:t> za takav način trgovine i koji ispunjava druge uslove, u skladu sa ovim zakonom.</a:t>
            </a:r>
            <a:endParaRPr lang="en-US" sz="1900" dirty="0">
              <a:latin typeface="Arial" panose="020B0604020202020204" pitchFamily="34" charset="0"/>
              <a:cs typeface="Arial" panose="020B0604020202020204" pitchFamily="34" charset="0"/>
            </a:endParaRPr>
          </a:p>
          <a:p>
            <a:pPr lvl="0" algn="just">
              <a:lnSpc>
                <a:spcPct val="120000"/>
              </a:lnSpc>
            </a:pPr>
            <a:r>
              <a:rPr lang="hr-HR" sz="1900" dirty="0">
                <a:latin typeface="Arial" panose="020B0604020202020204" pitchFamily="34" charset="0"/>
                <a:cs typeface="Arial" panose="020B0604020202020204" pitchFamily="34" charset="0"/>
              </a:rPr>
              <a:t>Trgovina ličnim nuđenjem se naročito obavlja:</a:t>
            </a:r>
            <a:endParaRPr lang="en-US" sz="1900" dirty="0">
              <a:latin typeface="Arial" panose="020B0604020202020204" pitchFamily="34" charset="0"/>
              <a:cs typeface="Arial" panose="020B0604020202020204" pitchFamily="34" charset="0"/>
            </a:endParaRPr>
          </a:p>
          <a:p>
            <a:pPr lvl="1" algn="just">
              <a:lnSpc>
                <a:spcPct val="120000"/>
              </a:lnSpc>
            </a:pPr>
            <a:r>
              <a:rPr lang="hr-HR" sz="1900" dirty="0">
                <a:latin typeface="Arial" panose="020B0604020202020204" pitchFamily="34" charset="0"/>
                <a:cs typeface="Arial" panose="020B0604020202020204" pitchFamily="34" charset="0"/>
              </a:rPr>
              <a:t>kao djelatnost putujućih trgovaca, bez obzira na način prodaje (prodaja na pragu kuće, stana, u prostorijama ponuđenog ili na drugi način),</a:t>
            </a:r>
            <a:endParaRPr lang="en-US" sz="1900" dirty="0">
              <a:latin typeface="Arial" panose="020B0604020202020204" pitchFamily="34" charset="0"/>
              <a:cs typeface="Arial" panose="020B0604020202020204" pitchFamily="34" charset="0"/>
            </a:endParaRPr>
          </a:p>
          <a:p>
            <a:pPr lvl="1" algn="just">
              <a:lnSpc>
                <a:spcPct val="120000"/>
              </a:lnSpc>
            </a:pPr>
            <a:r>
              <a:rPr lang="hr-HR" sz="1900" dirty="0">
                <a:latin typeface="Arial" panose="020B0604020202020204" pitchFamily="34" charset="0"/>
                <a:cs typeface="Arial" panose="020B0604020202020204" pitchFamily="34" charset="0"/>
              </a:rPr>
              <a:t>na skupovima potrošača, koje je trgovac </a:t>
            </a:r>
            <a:r>
              <a:rPr lang="hr-HR" sz="1900" dirty="0" err="1">
                <a:latin typeface="Arial" panose="020B0604020202020204" pitchFamily="34" charset="0"/>
                <a:cs typeface="Arial" panose="020B0604020202020204" pitchFamily="34" charset="0"/>
              </a:rPr>
              <a:t>organizovao</a:t>
            </a:r>
            <a:r>
              <a:rPr lang="hr-HR" sz="1900" dirty="0">
                <a:latin typeface="Arial" panose="020B0604020202020204" pitchFamily="34" charset="0"/>
                <a:cs typeface="Arial" panose="020B0604020202020204" pitchFamily="34" charset="0"/>
              </a:rPr>
              <a:t> pozivanjem potrošača (oglašavanjem, ličnim pozivanjem, </a:t>
            </a:r>
            <a:r>
              <a:rPr lang="hr-HR" sz="1900" dirty="0" err="1">
                <a:latin typeface="Arial" panose="020B0604020202020204" pitchFamily="34" charset="0"/>
                <a:cs typeface="Arial" panose="020B0604020202020204" pitchFamily="34" charset="0"/>
              </a:rPr>
              <a:t>promovisanjem</a:t>
            </a:r>
            <a:r>
              <a:rPr lang="hr-HR" sz="1900" dirty="0">
                <a:latin typeface="Arial" panose="020B0604020202020204" pitchFamily="34" charset="0"/>
                <a:cs typeface="Arial" panose="020B0604020202020204" pitchFamily="34" charset="0"/>
              </a:rPr>
              <a:t>),</a:t>
            </a:r>
            <a:endParaRPr lang="en-US" sz="1900" dirty="0">
              <a:latin typeface="Arial" panose="020B0604020202020204" pitchFamily="34" charset="0"/>
              <a:cs typeface="Arial" panose="020B0604020202020204" pitchFamily="34" charset="0"/>
            </a:endParaRPr>
          </a:p>
          <a:p>
            <a:pPr lvl="1" algn="just">
              <a:lnSpc>
                <a:spcPct val="120000"/>
              </a:lnSpc>
            </a:pPr>
            <a:r>
              <a:rPr lang="hr-HR" sz="1900" dirty="0">
                <a:latin typeface="Arial" panose="020B0604020202020204" pitchFamily="34" charset="0"/>
                <a:cs typeface="Arial" panose="020B0604020202020204" pitchFamily="34" charset="0"/>
              </a:rPr>
              <a:t>na radnom mjestu ili drugom mjestu izvan stalnih prodajnih prostorija, uz </a:t>
            </a:r>
            <a:r>
              <a:rPr lang="hr-HR" sz="1900" dirty="0" err="1">
                <a:latin typeface="Arial" panose="020B0604020202020204" pitchFamily="34" charset="0"/>
                <a:cs typeface="Arial" panose="020B0604020202020204" pitchFamily="34" charset="0"/>
              </a:rPr>
              <a:t>prezentovanje</a:t>
            </a:r>
            <a:r>
              <a:rPr lang="hr-HR" sz="1900" dirty="0">
                <a:latin typeface="Arial" panose="020B0604020202020204" pitchFamily="34" charset="0"/>
                <a:cs typeface="Arial" panose="020B0604020202020204" pitchFamily="34" charset="0"/>
              </a:rPr>
              <a:t> i objašnjenja za upotrebu proizvoda, objašnjenja o osobinama, namjeni i upotrebljivosti proizvoda, bez obzira na to da li se posjeta dešava na zahtjev potrošača,</a:t>
            </a:r>
            <a:endParaRPr lang="en-US" sz="1900" dirty="0">
              <a:latin typeface="Arial" panose="020B0604020202020204" pitchFamily="34" charset="0"/>
              <a:cs typeface="Arial" panose="020B0604020202020204" pitchFamily="34" charset="0"/>
            </a:endParaRPr>
          </a:p>
          <a:p>
            <a:pPr lvl="1" algn="just">
              <a:lnSpc>
                <a:spcPct val="120000"/>
              </a:lnSpc>
            </a:pPr>
            <a:r>
              <a:rPr lang="hr-HR" sz="1900" dirty="0">
                <a:latin typeface="Arial" panose="020B0604020202020204" pitchFamily="34" charset="0"/>
                <a:cs typeface="Arial" panose="020B0604020202020204" pitchFamily="34" charset="0"/>
              </a:rPr>
              <a:t>iz torbe (torbarenje, </a:t>
            </a:r>
            <a:r>
              <a:rPr lang="hr-HR" sz="1900" dirty="0" err="1">
                <a:latin typeface="Arial" panose="020B0604020202020204" pitchFamily="34" charset="0"/>
                <a:cs typeface="Arial" panose="020B0604020202020204" pitchFamily="34" charset="0"/>
              </a:rPr>
              <a:t>kolportiranje</a:t>
            </a:r>
            <a:r>
              <a:rPr lang="hr-HR" sz="1900" dirty="0">
                <a:latin typeface="Arial" panose="020B0604020202020204" pitchFamily="34" charset="0"/>
                <a:cs typeface="Arial" panose="020B0604020202020204" pitchFamily="34" charset="0"/>
              </a:rPr>
              <a:t>) na javnim mjestima (otvorenim i zatvorenim prostorima, na sportskim i kulturnim manifestacijama),</a:t>
            </a:r>
            <a:endParaRPr lang="en-US" sz="1900" dirty="0">
              <a:latin typeface="Arial" panose="020B0604020202020204" pitchFamily="34" charset="0"/>
              <a:cs typeface="Arial" panose="020B0604020202020204" pitchFamily="34" charset="0"/>
            </a:endParaRPr>
          </a:p>
          <a:p>
            <a:pPr lvl="1" algn="just">
              <a:lnSpc>
                <a:spcPct val="120000"/>
              </a:lnSpc>
            </a:pPr>
            <a:r>
              <a:rPr lang="hr-HR" sz="1900" dirty="0">
                <a:latin typeface="Arial" panose="020B0604020202020204" pitchFamily="34" charset="0"/>
                <a:cs typeface="Arial" panose="020B0604020202020204" pitchFamily="34" charset="0"/>
              </a:rPr>
              <a:t>svakim drugim ličnim pristupanjem trgovca potrošačima, koji nisu tražili da im se učini ponuda.</a:t>
            </a:r>
            <a:endParaRPr lang="en-US" sz="19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5304667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67D61B-7F6C-CF5B-AB77-D8C4968AFDE9}"/>
              </a:ext>
            </a:extLst>
          </p:cNvPr>
          <p:cNvSpPr>
            <a:spLocks noGrp="1"/>
          </p:cNvSpPr>
          <p:nvPr>
            <p:ph type="title"/>
          </p:nvPr>
        </p:nvSpPr>
        <p:spPr>
          <a:xfrm>
            <a:off x="691106" y="833120"/>
            <a:ext cx="7727653" cy="1056640"/>
          </a:xfrm>
          <a:ln w="12700">
            <a:miter lim="400000"/>
          </a:ln>
        </p:spPr>
        <p:txBody>
          <a:bodyPr vert="horz" lIns="19050" tIns="19050" rIns="19050" bIns="19050" rtlCol="0" anchor="ctr">
            <a:noAutofit/>
          </a:bodyPr>
          <a:lstStyle/>
          <a:p>
            <a:pPr algn="ctr"/>
            <a:r>
              <a:rPr lang="bs-Latn-BA" sz="3000" b="1" dirty="0">
                <a:latin typeface="Arial" panose="020B0604020202020204" pitchFamily="34" charset="0"/>
                <a:cs typeface="Arial" panose="020B0604020202020204" pitchFamily="34" charset="0"/>
              </a:rPr>
              <a:t>Prodaja na daljinu i elektronska trgovina</a:t>
            </a:r>
          </a:p>
        </p:txBody>
      </p:sp>
      <p:sp>
        <p:nvSpPr>
          <p:cNvPr id="5" name="Text Placeholder 3">
            <a:extLst>
              <a:ext uri="{FF2B5EF4-FFF2-40B4-BE49-F238E27FC236}">
                <a16:creationId xmlns="" xmlns:a16="http://schemas.microsoft.com/office/drawing/2014/main" id="{2570184B-C6BA-28B2-281E-BD1C54F8156F}"/>
              </a:ext>
            </a:extLst>
          </p:cNvPr>
          <p:cNvSpPr txBox="1">
            <a:spLocks/>
          </p:cNvSpPr>
          <p:nvPr/>
        </p:nvSpPr>
        <p:spPr>
          <a:xfrm>
            <a:off x="267979" y="1717041"/>
            <a:ext cx="8685757" cy="57951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9050" tIns="19050" rIns="19050" bIns="19050" numCol="1" spcCol="38100">
            <a:noAutofit/>
          </a:bodyPr>
          <a:lstStyle>
            <a:lvl1pPr marL="6096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1pPr>
            <a:lvl2pPr marL="12192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2pPr>
            <a:lvl3pPr marL="18288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3pPr>
            <a:lvl4pPr marL="24384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4pPr>
            <a:lvl5pPr marL="30480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5pPr>
            <a:lvl6pPr marL="36576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6pPr>
            <a:lvl7pPr marL="42672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7pPr>
            <a:lvl8pPr marL="48768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8pPr>
            <a:lvl9pPr marL="54864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9pPr>
          </a:lstStyle>
          <a:p>
            <a:pPr marL="0" indent="0" algn="just">
              <a:lnSpc>
                <a:spcPct val="107000"/>
              </a:lnSpc>
              <a:spcAft>
                <a:spcPts val="300"/>
              </a:spcAft>
              <a:buNone/>
            </a:pPr>
            <a:r>
              <a:rPr lang="bs-Latn-BA" sz="1600" kern="100" dirty="0">
                <a:latin typeface="Arial" panose="020B0604020202020204" pitchFamily="34" charset="0"/>
                <a:ea typeface="Calibri" panose="020F0502020204030204" pitchFamily="34" charset="0"/>
                <a:cs typeface="Arial" panose="020B0604020202020204" pitchFamily="34" charset="0"/>
              </a:rPr>
              <a:t>Članom 50. uređuje se prodaja na daljinu i elektronska trgovina, dva pojma koja su slična, ali nisu identična. Prodaja na daljinu je širi pojam od pojma elektronska trgovina, te je u suštini elektronska trgovina jedan od oblika prodaje na daljinu. Odredbe koje se odnose generalno na prodaju na daljinu glase:</a:t>
            </a:r>
            <a:endParaRPr lang="hr-BA" sz="1600" kern="1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Bef>
                <a:spcPts val="0"/>
              </a:spcBef>
              <a:buFont typeface="Arial" panose="020B0604020202020204" pitchFamily="34" charset="0"/>
              <a:buChar char="•"/>
            </a:pPr>
            <a:r>
              <a:rPr lang="bs-Latn-BA" sz="1600" i="1" kern="100" dirty="0" smtClean="0">
                <a:latin typeface="Arial" panose="020B0604020202020204" pitchFamily="34" charset="0"/>
                <a:ea typeface="Calibri" panose="020F0502020204030204" pitchFamily="34" charset="0"/>
                <a:cs typeface="Arial" panose="020B0604020202020204" pitchFamily="34" charset="0"/>
              </a:rPr>
              <a:t>Prodaja </a:t>
            </a:r>
            <a:r>
              <a:rPr lang="bs-Latn-BA" sz="1600" i="1" kern="100" dirty="0">
                <a:latin typeface="Arial" panose="020B0604020202020204" pitchFamily="34" charset="0"/>
                <a:ea typeface="Calibri" panose="020F0502020204030204" pitchFamily="34" charset="0"/>
                <a:cs typeface="Arial" panose="020B0604020202020204" pitchFamily="34" charset="0"/>
              </a:rPr>
              <a:t>na daljinu je trgovina robom na malo, kao i pružanje usluga potrošačima koju trgovac organizuje upotrebom sredstava za komunikaciju između fizički udaljenih lica. </a:t>
            </a:r>
            <a:endParaRPr lang="hr-BA" sz="1600" kern="1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Bef>
                <a:spcPts val="0"/>
              </a:spcBef>
              <a:buFont typeface="Arial" panose="020B0604020202020204" pitchFamily="34" charset="0"/>
              <a:buChar char="•"/>
            </a:pPr>
            <a:r>
              <a:rPr lang="bs-Latn-BA" sz="1600" i="1" kern="100" dirty="0" smtClean="0">
                <a:latin typeface="Arial" panose="020B0604020202020204" pitchFamily="34" charset="0"/>
                <a:ea typeface="Calibri" panose="020F0502020204030204" pitchFamily="34" charset="0"/>
                <a:cs typeface="Arial" panose="020B0604020202020204" pitchFamily="34" charset="0"/>
              </a:rPr>
              <a:t>Prodaju </a:t>
            </a:r>
            <a:r>
              <a:rPr lang="bs-Latn-BA" sz="1600" i="1" kern="100" dirty="0">
                <a:latin typeface="Arial" panose="020B0604020202020204" pitchFamily="34" charset="0"/>
                <a:ea typeface="Calibri" panose="020F0502020204030204" pitchFamily="34" charset="0"/>
                <a:cs typeface="Arial" panose="020B0604020202020204" pitchFamily="34" charset="0"/>
              </a:rPr>
              <a:t>na daljinu može da organizuje samo trgovac koji se registrovao za tu vrstu trgovine.</a:t>
            </a:r>
            <a:endParaRPr lang="hr-BA" sz="1600" kern="1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Bef>
                <a:spcPts val="0"/>
              </a:spcBef>
              <a:buFont typeface="Arial" panose="020B0604020202020204" pitchFamily="34" charset="0"/>
              <a:buChar char="•"/>
            </a:pPr>
            <a:r>
              <a:rPr lang="bs-Latn-BA" sz="1600" i="1" kern="100" dirty="0" smtClean="0">
                <a:latin typeface="Arial" panose="020B0604020202020204" pitchFamily="34" charset="0"/>
                <a:ea typeface="Calibri" panose="020F0502020204030204" pitchFamily="34" charset="0"/>
                <a:cs typeface="Arial" panose="020B0604020202020204" pitchFamily="34" charset="0"/>
              </a:rPr>
              <a:t>Za </a:t>
            </a:r>
            <a:r>
              <a:rPr lang="bs-Latn-BA" sz="1600" i="1" kern="100" dirty="0">
                <a:latin typeface="Arial" panose="020B0604020202020204" pitchFamily="34" charset="0"/>
                <a:ea typeface="Calibri" panose="020F0502020204030204" pitchFamily="34" charset="0"/>
                <a:cs typeface="Arial" panose="020B0604020202020204" pitchFamily="34" charset="0"/>
              </a:rPr>
              <a:t>obavljanje djelatnosti prodaje na daljinu trgovac mora obezbijediti poslovni prostor za obavljanje administrativnih poslova, odgovarajuće skladište za robu koju prodaje i odgovarajući prostor za higijensko-sanitarne potrebe.</a:t>
            </a:r>
            <a:endParaRPr lang="hr-BA" sz="1600" kern="1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Bef>
                <a:spcPts val="0"/>
              </a:spcBef>
              <a:buFont typeface="Arial" panose="020B0604020202020204" pitchFamily="34" charset="0"/>
              <a:buChar char="•"/>
            </a:pPr>
            <a:r>
              <a:rPr lang="bs-Latn-BA" sz="1600" i="1" kern="100" dirty="0" smtClean="0">
                <a:latin typeface="Arial" panose="020B0604020202020204" pitchFamily="34" charset="0"/>
                <a:ea typeface="Calibri" panose="020F0502020204030204" pitchFamily="34" charset="0"/>
                <a:cs typeface="Arial" panose="020B0604020202020204" pitchFamily="34" charset="0"/>
              </a:rPr>
              <a:t>Ugovor </a:t>
            </a:r>
            <a:r>
              <a:rPr lang="bs-Latn-BA" sz="1600" i="1" kern="100" dirty="0">
                <a:latin typeface="Arial" panose="020B0604020202020204" pitchFamily="34" charset="0"/>
                <a:ea typeface="Calibri" panose="020F0502020204030204" pitchFamily="34" charset="0"/>
                <a:cs typeface="Arial" panose="020B0604020202020204" pitchFamily="34" charset="0"/>
              </a:rPr>
              <a:t>o prodaji robe na daljinu zaključuje se između trgovca i potrošača putem sredstava za daljinsku komunikaciju, u skladu sa odredbama ovog zakona i zakona kojim se uređuje zaštita potrošača.</a:t>
            </a:r>
            <a:endParaRPr lang="hr-BA" sz="1600" kern="1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Bef>
                <a:spcPts val="0"/>
              </a:spcBef>
              <a:spcAft>
                <a:spcPts val="300"/>
              </a:spcAft>
              <a:buFont typeface="Arial" panose="020B0604020202020204" pitchFamily="34" charset="0"/>
              <a:buChar char="•"/>
            </a:pPr>
            <a:r>
              <a:rPr lang="bs-Latn-BA" sz="1600" i="1" kern="100" dirty="0" smtClean="0">
                <a:latin typeface="Arial" panose="020B0604020202020204" pitchFamily="34" charset="0"/>
                <a:ea typeface="Calibri" panose="020F0502020204030204" pitchFamily="34" charset="0"/>
                <a:cs typeface="Arial" panose="020B0604020202020204" pitchFamily="34" charset="0"/>
              </a:rPr>
              <a:t>Ugovor </a:t>
            </a:r>
            <a:r>
              <a:rPr lang="bs-Latn-BA" sz="1600" i="1" kern="100" dirty="0">
                <a:latin typeface="Arial" panose="020B0604020202020204" pitchFamily="34" charset="0"/>
                <a:ea typeface="Calibri" panose="020F0502020204030204" pitchFamily="34" charset="0"/>
                <a:cs typeface="Arial" panose="020B0604020202020204" pitchFamily="34" charset="0"/>
              </a:rPr>
              <a:t>o prodaji na daljinu obavezno sadrži cijenu i druge uslove prodaje. Cijene moraju biti jasno i nedvosmisleno naznačene, a posebno se mora naznačiti jesu li u prikazane cijene uključeni troškovi dostave, ostali manipulativni troškovi, porez i drugi troškovi koji na bilo koji način utiču na prikazanu cijenu. </a:t>
            </a:r>
            <a:endParaRPr lang="hr-BA" sz="1600" kern="1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27441155"/>
      </p:ext>
    </p:extLst>
  </p:cSld>
  <p:clrMapOvr>
    <a:masterClrMapping/>
  </p:clrMapOvr>
  <p:transition spd="med"/>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67D61B-7F6C-CF5B-AB77-D8C4968AFDE9}"/>
              </a:ext>
            </a:extLst>
          </p:cNvPr>
          <p:cNvSpPr>
            <a:spLocks noGrp="1"/>
          </p:cNvSpPr>
          <p:nvPr>
            <p:ph type="title"/>
          </p:nvPr>
        </p:nvSpPr>
        <p:spPr>
          <a:xfrm>
            <a:off x="23674" y="1177457"/>
            <a:ext cx="8880456" cy="539629"/>
          </a:xfrm>
          <a:ln w="12700">
            <a:miter lim="400000"/>
          </a:ln>
        </p:spPr>
        <p:txBody>
          <a:bodyPr vert="horz" lIns="19050" tIns="19050" rIns="19050" bIns="19050" rtlCol="0" anchor="ctr">
            <a:noAutofit/>
          </a:bodyPr>
          <a:lstStyle/>
          <a:p>
            <a:pPr algn="ctr"/>
            <a:r>
              <a:rPr lang="bs-Latn-BA" sz="3000" b="1" dirty="0">
                <a:latin typeface="Arial" panose="020B0604020202020204" pitchFamily="34" charset="0"/>
                <a:cs typeface="Arial" panose="020B0604020202020204" pitchFamily="34" charset="0"/>
              </a:rPr>
              <a:t>-nastavak-</a:t>
            </a:r>
          </a:p>
        </p:txBody>
      </p:sp>
      <p:sp>
        <p:nvSpPr>
          <p:cNvPr id="5" name="Text Placeholder 3">
            <a:extLst>
              <a:ext uri="{FF2B5EF4-FFF2-40B4-BE49-F238E27FC236}">
                <a16:creationId xmlns="" xmlns:a16="http://schemas.microsoft.com/office/drawing/2014/main" id="{2570184B-C6BA-28B2-281E-BD1C54F8156F}"/>
              </a:ext>
            </a:extLst>
          </p:cNvPr>
          <p:cNvSpPr txBox="1">
            <a:spLocks/>
          </p:cNvSpPr>
          <p:nvPr/>
        </p:nvSpPr>
        <p:spPr>
          <a:xfrm>
            <a:off x="597876" y="1928552"/>
            <a:ext cx="8042485" cy="417622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9050" tIns="19050" rIns="19050" bIns="19050" numCol="1" spcCol="38100">
            <a:noAutofit/>
          </a:bodyPr>
          <a:lstStyle>
            <a:lvl1pPr marL="6096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1pPr>
            <a:lvl2pPr marL="12192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2pPr>
            <a:lvl3pPr marL="18288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3pPr>
            <a:lvl4pPr marL="24384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4pPr>
            <a:lvl5pPr marL="30480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5pPr>
            <a:lvl6pPr marL="36576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6pPr>
            <a:lvl7pPr marL="42672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7pPr>
            <a:lvl8pPr marL="48768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8pPr>
            <a:lvl9pPr marL="54864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9pPr>
          </a:lstStyle>
          <a:p>
            <a:pPr marL="0" indent="0">
              <a:lnSpc>
                <a:spcPct val="100000"/>
              </a:lnSpc>
              <a:spcBef>
                <a:spcPts val="675"/>
              </a:spcBef>
              <a:buNone/>
            </a:pPr>
            <a:r>
              <a:rPr lang="hr-HR" sz="1600" dirty="0">
                <a:solidFill>
                  <a:schemeClr val="tx1">
                    <a:lumMod val="50000"/>
                  </a:schemeClr>
                </a:solidFill>
                <a:latin typeface="Arial" panose="020B0604020202020204" pitchFamily="34" charset="0"/>
                <a:cs typeface="Arial" panose="020B0604020202020204" pitchFamily="34" charset="0"/>
              </a:rPr>
              <a:t>Potom, istim članom Zakona je dalje </a:t>
            </a:r>
            <a:r>
              <a:rPr lang="hr-HR" sz="1600" dirty="0" err="1">
                <a:solidFill>
                  <a:schemeClr val="tx1">
                    <a:lumMod val="50000"/>
                  </a:schemeClr>
                </a:solidFill>
                <a:latin typeface="Arial" panose="020B0604020202020204" pitchFamily="34" charset="0"/>
                <a:cs typeface="Arial" panose="020B0604020202020204" pitchFamily="34" charset="0"/>
              </a:rPr>
              <a:t>regulisano</a:t>
            </a:r>
            <a:r>
              <a:rPr lang="hr-HR" sz="1600" dirty="0">
                <a:solidFill>
                  <a:schemeClr val="tx1">
                    <a:lumMod val="50000"/>
                  </a:schemeClr>
                </a:solidFill>
                <a:latin typeface="Arial" panose="020B0604020202020204" pitchFamily="34" charset="0"/>
                <a:cs typeface="Arial" panose="020B0604020202020204" pitchFamily="34" charset="0"/>
              </a:rPr>
              <a:t> šta je to elektronska trgovina, koji su njeni oblici i koji se </a:t>
            </a:r>
            <a:r>
              <a:rPr lang="hr-HR" sz="1600" dirty="0" err="1">
                <a:solidFill>
                  <a:schemeClr val="tx1">
                    <a:lumMod val="50000"/>
                  </a:schemeClr>
                </a:solidFill>
                <a:latin typeface="Arial" panose="020B0604020202020204" pitchFamily="34" charset="0"/>
                <a:cs typeface="Arial" panose="020B0604020202020204" pitchFamily="34" charset="0"/>
              </a:rPr>
              <a:t>uslovi</a:t>
            </a:r>
            <a:r>
              <a:rPr lang="hr-HR" sz="1600" dirty="0">
                <a:solidFill>
                  <a:schemeClr val="tx1">
                    <a:lumMod val="50000"/>
                  </a:schemeClr>
                </a:solidFill>
                <a:latin typeface="Arial" panose="020B0604020202020204" pitchFamily="34" charset="0"/>
                <a:cs typeface="Arial" panose="020B0604020202020204" pitchFamily="34" charset="0"/>
              </a:rPr>
              <a:t> moraju ispuniti za obavljanje iste</a:t>
            </a:r>
            <a:r>
              <a:rPr lang="hr-HR" sz="1600" u="sng" dirty="0">
                <a:solidFill>
                  <a:schemeClr val="tx1">
                    <a:lumMod val="50000"/>
                  </a:schemeClr>
                </a:solidFill>
                <a:latin typeface="Arial" panose="020B0604020202020204" pitchFamily="34" charset="0"/>
                <a:cs typeface="Arial" panose="020B0604020202020204" pitchFamily="34" charset="0"/>
              </a:rPr>
              <a:t>.</a:t>
            </a:r>
          </a:p>
          <a:p>
            <a:pPr>
              <a:lnSpc>
                <a:spcPct val="100000"/>
              </a:lnSpc>
              <a:spcBef>
                <a:spcPts val="675"/>
              </a:spcBef>
              <a:buFont typeface="Arial" panose="020B0604020202020204" pitchFamily="34" charset="0"/>
              <a:buChar char="•"/>
            </a:pPr>
            <a:r>
              <a:rPr lang="hr-HR" sz="1600" i="1" u="sng" dirty="0" smtClean="0">
                <a:solidFill>
                  <a:schemeClr val="tx1">
                    <a:lumMod val="50000"/>
                  </a:schemeClr>
                </a:solidFill>
                <a:latin typeface="Arial" panose="020B0604020202020204" pitchFamily="34" charset="0"/>
                <a:cs typeface="Arial" panose="020B0604020202020204" pitchFamily="34" charset="0"/>
              </a:rPr>
              <a:t> </a:t>
            </a:r>
            <a:r>
              <a:rPr lang="hr-HR" sz="1600" i="1" u="sng" dirty="0">
                <a:solidFill>
                  <a:schemeClr val="tx1">
                    <a:lumMod val="50000"/>
                  </a:schemeClr>
                </a:solidFill>
                <a:latin typeface="Arial" panose="020B0604020202020204" pitchFamily="34" charset="0"/>
                <a:cs typeface="Arial" panose="020B0604020202020204" pitchFamily="34" charset="0"/>
              </a:rPr>
              <a:t>Elektronska trgovina je vid prodaje na daljinu koja se ostvaruje na način da se roba, odnosno usluga nudi, naručuje i prodaje putem interneta.</a:t>
            </a:r>
          </a:p>
          <a:p>
            <a:pPr>
              <a:lnSpc>
                <a:spcPct val="100000"/>
              </a:lnSpc>
              <a:spcBef>
                <a:spcPts val="675"/>
              </a:spcBef>
              <a:buFont typeface="Arial" panose="020B0604020202020204" pitchFamily="34" charset="0"/>
              <a:buChar char="•"/>
            </a:pPr>
            <a:r>
              <a:rPr lang="hr-HR" sz="1600" i="1" u="sng" dirty="0" smtClean="0">
                <a:solidFill>
                  <a:schemeClr val="tx1">
                    <a:lumMod val="50000"/>
                  </a:schemeClr>
                </a:solidFill>
                <a:latin typeface="Arial" panose="020B0604020202020204" pitchFamily="34" charset="0"/>
                <a:cs typeface="Arial" panose="020B0604020202020204" pitchFamily="34" charset="0"/>
              </a:rPr>
              <a:t> </a:t>
            </a:r>
            <a:r>
              <a:rPr lang="hr-HR" sz="1600" i="1" u="sng" dirty="0">
                <a:solidFill>
                  <a:schemeClr val="tx1">
                    <a:lumMod val="50000"/>
                  </a:schemeClr>
                </a:solidFill>
                <a:latin typeface="Arial" panose="020B0604020202020204" pitchFamily="34" charset="0"/>
                <a:cs typeface="Arial" panose="020B0604020202020204" pitchFamily="34" charset="0"/>
              </a:rPr>
              <a:t>Elektronska trgovina se obavlja kao:</a:t>
            </a:r>
          </a:p>
          <a:p>
            <a:pPr>
              <a:lnSpc>
                <a:spcPct val="100000"/>
              </a:lnSpc>
              <a:spcBef>
                <a:spcPts val="675"/>
              </a:spcBef>
            </a:pPr>
            <a:r>
              <a:rPr lang="hr-HR" sz="1600" i="1" u="sng" dirty="0">
                <a:solidFill>
                  <a:schemeClr val="tx1">
                    <a:lumMod val="50000"/>
                  </a:schemeClr>
                </a:solidFill>
                <a:latin typeface="Arial" panose="020B0604020202020204" pitchFamily="34" charset="0"/>
                <a:cs typeface="Arial" panose="020B0604020202020204" pitchFamily="34" charset="0"/>
              </a:rPr>
              <a:t>prodaja robe, odnosno usluga preko elektronske </a:t>
            </a:r>
            <a:r>
              <a:rPr lang="hr-HR" sz="1600" i="1" u="sng" dirty="0" err="1">
                <a:solidFill>
                  <a:schemeClr val="tx1">
                    <a:lumMod val="50000"/>
                  </a:schemeClr>
                </a:solidFill>
                <a:latin typeface="Arial" panose="020B0604020202020204" pitchFamily="34" charset="0"/>
                <a:cs typeface="Arial" panose="020B0604020202020204" pitchFamily="34" charset="0"/>
              </a:rPr>
              <a:t>prodavnice</a:t>
            </a:r>
            <a:r>
              <a:rPr lang="hr-HR" sz="1600" i="1" u="sng" dirty="0">
                <a:solidFill>
                  <a:schemeClr val="tx1">
                    <a:lumMod val="50000"/>
                  </a:schemeClr>
                </a:solidFill>
                <a:latin typeface="Arial" panose="020B0604020202020204" pitchFamily="34" charset="0"/>
                <a:cs typeface="Arial" panose="020B0604020202020204" pitchFamily="34" charset="0"/>
              </a:rPr>
              <a:t> (osnovni oblik elektronske trgovine),</a:t>
            </a:r>
          </a:p>
          <a:p>
            <a:pPr>
              <a:lnSpc>
                <a:spcPct val="100000"/>
              </a:lnSpc>
              <a:spcBef>
                <a:spcPts val="675"/>
              </a:spcBef>
            </a:pPr>
            <a:r>
              <a:rPr lang="hr-HR" sz="1600" i="1" u="sng" dirty="0">
                <a:solidFill>
                  <a:schemeClr val="tx1">
                    <a:lumMod val="50000"/>
                  </a:schemeClr>
                </a:solidFill>
                <a:latin typeface="Arial" panose="020B0604020202020204" pitchFamily="34" charset="0"/>
                <a:cs typeface="Arial" panose="020B0604020202020204" pitchFamily="34" charset="0"/>
              </a:rPr>
              <a:t>prodaja robe, odnosno usluga preko elektronske platforme koja povezuje trgovce i potrošače (prodaja preko „e-</a:t>
            </a:r>
            <a:r>
              <a:rPr lang="hr-HR" sz="1600" i="1" u="sng" dirty="0" err="1">
                <a:solidFill>
                  <a:schemeClr val="tx1">
                    <a:lumMod val="50000"/>
                  </a:schemeClr>
                </a:solidFill>
                <a:latin typeface="Arial" panose="020B0604020202020204" pitchFamily="34" charset="0"/>
                <a:cs typeface="Arial" panose="020B0604020202020204" pitchFamily="34" charset="0"/>
              </a:rPr>
              <a:t>commerce</a:t>
            </a:r>
            <a:r>
              <a:rPr lang="hr-HR" sz="1600" i="1" u="sng" dirty="0">
                <a:solidFill>
                  <a:schemeClr val="tx1">
                    <a:lumMod val="50000"/>
                  </a:schemeClr>
                </a:solidFill>
                <a:latin typeface="Arial" panose="020B0604020202020204" pitchFamily="34" charset="0"/>
                <a:cs typeface="Arial" panose="020B0604020202020204" pitchFamily="34" charset="0"/>
              </a:rPr>
              <a:t>“ platforme), </a:t>
            </a:r>
          </a:p>
          <a:p>
            <a:pPr>
              <a:lnSpc>
                <a:spcPct val="100000"/>
              </a:lnSpc>
              <a:spcBef>
                <a:spcPts val="675"/>
              </a:spcBef>
            </a:pPr>
            <a:r>
              <a:rPr lang="hr-HR" sz="1600" i="1" u="sng" dirty="0">
                <a:solidFill>
                  <a:schemeClr val="tx1">
                    <a:lumMod val="50000"/>
                  </a:schemeClr>
                </a:solidFill>
                <a:latin typeface="Arial" panose="020B0604020202020204" pitchFamily="34" charset="0"/>
                <a:cs typeface="Arial" panose="020B0604020202020204" pitchFamily="34" charset="0"/>
              </a:rPr>
              <a:t>prodaja robe preko elektronske </a:t>
            </a:r>
            <a:r>
              <a:rPr lang="hr-HR" sz="1600" i="1" u="sng" dirty="0" err="1">
                <a:solidFill>
                  <a:schemeClr val="tx1">
                    <a:lumMod val="50000"/>
                  </a:schemeClr>
                </a:solidFill>
                <a:latin typeface="Arial" panose="020B0604020202020204" pitchFamily="34" charset="0"/>
                <a:cs typeface="Arial" panose="020B0604020202020204" pitchFamily="34" charset="0"/>
              </a:rPr>
              <a:t>prodavnice</a:t>
            </a:r>
            <a:r>
              <a:rPr lang="hr-HR" sz="1600" i="1" u="sng" dirty="0">
                <a:solidFill>
                  <a:schemeClr val="tx1">
                    <a:lumMod val="50000"/>
                  </a:schemeClr>
                </a:solidFill>
                <a:latin typeface="Arial" panose="020B0604020202020204" pitchFamily="34" charset="0"/>
                <a:cs typeface="Arial" panose="020B0604020202020204" pitchFamily="34" charset="0"/>
              </a:rPr>
              <a:t> ili preko elektronske platforme, pri čemu trgovac nema robu u svojoj zalihi nego je, u svoje ime i za svoj račun, naručuje od treće strane, proizvođača ili trgovca sa kojim ima sklopljen ugovor o saradnji/nabavci, koji robu direktno isporučuje potrošaču (engl. „</a:t>
            </a:r>
            <a:r>
              <a:rPr lang="hr-HR" sz="1600" i="1" u="sng" dirty="0" err="1">
                <a:solidFill>
                  <a:schemeClr val="tx1">
                    <a:lumMod val="50000"/>
                  </a:schemeClr>
                </a:solidFill>
                <a:latin typeface="Arial" panose="020B0604020202020204" pitchFamily="34" charset="0"/>
                <a:cs typeface="Arial" panose="020B0604020202020204" pitchFamily="34" charset="0"/>
              </a:rPr>
              <a:t>dropshipping</a:t>
            </a:r>
            <a:r>
              <a:rPr lang="hr-HR" sz="1600" i="1" u="sng" dirty="0">
                <a:solidFill>
                  <a:schemeClr val="tx1">
                    <a:lumMod val="50000"/>
                  </a:schemeClr>
                </a:solidFill>
                <a:latin typeface="Arial" panose="020B0604020202020204" pitchFamily="34" charset="0"/>
                <a:cs typeface="Arial" panose="020B0604020202020204" pitchFamily="34" charset="0"/>
              </a:rPr>
              <a:t>“).</a:t>
            </a:r>
          </a:p>
          <a:p>
            <a:pPr>
              <a:lnSpc>
                <a:spcPct val="100000"/>
              </a:lnSpc>
              <a:spcBef>
                <a:spcPts val="675"/>
              </a:spcBef>
              <a:buFont typeface="Arial" panose="020B0604020202020204" pitchFamily="34" charset="0"/>
              <a:buChar char="•"/>
            </a:pPr>
            <a:r>
              <a:rPr lang="hr-HR" sz="1600" i="1" u="sng" dirty="0" smtClean="0">
                <a:solidFill>
                  <a:schemeClr val="tx1">
                    <a:lumMod val="50000"/>
                  </a:schemeClr>
                </a:solidFill>
                <a:latin typeface="Arial" panose="020B0604020202020204" pitchFamily="34" charset="0"/>
                <a:cs typeface="Arial" panose="020B0604020202020204" pitchFamily="34" charset="0"/>
              </a:rPr>
              <a:t>Trgovac </a:t>
            </a:r>
            <a:r>
              <a:rPr lang="hr-HR" sz="1600" i="1" u="sng" dirty="0">
                <a:solidFill>
                  <a:schemeClr val="tx1">
                    <a:lumMod val="50000"/>
                  </a:schemeClr>
                </a:solidFill>
                <a:latin typeface="Arial" panose="020B0604020202020204" pitchFamily="34" charset="0"/>
                <a:cs typeface="Arial" panose="020B0604020202020204" pitchFamily="34" charset="0"/>
              </a:rPr>
              <a:t>koji obavlja djelatnost trgovine na daljinu na način iz stava (7) tačka c) ovog člana ne mora imati odgovarajuće skladište iz stava (3) ovog člana.</a:t>
            </a:r>
          </a:p>
        </p:txBody>
      </p:sp>
    </p:spTree>
    <p:extLst>
      <p:ext uri="{BB962C8B-B14F-4D97-AF65-F5344CB8AC3E}">
        <p14:creationId xmlns:p14="http://schemas.microsoft.com/office/powerpoint/2010/main" val="1481104711"/>
      </p:ext>
    </p:extLst>
  </p:cSld>
  <p:clrMapOvr>
    <a:masterClrMapping/>
  </p:clrMapOvr>
  <p:transition spd="med"/>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67D61B-7F6C-CF5B-AB77-D8C4968AFDE9}"/>
              </a:ext>
            </a:extLst>
          </p:cNvPr>
          <p:cNvSpPr>
            <a:spLocks noGrp="1"/>
          </p:cNvSpPr>
          <p:nvPr>
            <p:ph type="title"/>
          </p:nvPr>
        </p:nvSpPr>
        <p:spPr>
          <a:xfrm>
            <a:off x="112089" y="1362649"/>
            <a:ext cx="8791643" cy="539629"/>
          </a:xfrm>
          <a:ln w="12700">
            <a:miter lim="400000"/>
          </a:ln>
        </p:spPr>
        <p:txBody>
          <a:bodyPr vert="horz" lIns="19050" tIns="19050" rIns="19050" bIns="19050" rtlCol="0" anchor="ctr">
            <a:noAutofit/>
          </a:bodyPr>
          <a:lstStyle/>
          <a:p>
            <a:pPr algn="ctr"/>
            <a:r>
              <a:rPr lang="bs-Latn-BA" sz="3000" dirty="0">
                <a:latin typeface="Arial" panose="020B0604020202020204" pitchFamily="34" charset="0"/>
                <a:cs typeface="Arial" panose="020B0604020202020204" pitchFamily="34" charset="0"/>
              </a:rPr>
              <a:t>- nastavak -</a:t>
            </a:r>
          </a:p>
        </p:txBody>
      </p:sp>
      <p:sp>
        <p:nvSpPr>
          <p:cNvPr id="7" name="TekstniOkvir 6">
            <a:extLst>
              <a:ext uri="{FF2B5EF4-FFF2-40B4-BE49-F238E27FC236}">
                <a16:creationId xmlns="" xmlns:a16="http://schemas.microsoft.com/office/drawing/2014/main" id="{8958D27D-1554-EEDB-72BF-C60A14E4CC1E}"/>
              </a:ext>
            </a:extLst>
          </p:cNvPr>
          <p:cNvSpPr txBox="1"/>
          <p:nvPr/>
        </p:nvSpPr>
        <p:spPr>
          <a:xfrm>
            <a:off x="448408" y="1902278"/>
            <a:ext cx="8287336" cy="46290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lnSpc>
                <a:spcPct val="107000"/>
              </a:lnSpc>
              <a:spcAft>
                <a:spcPts val="300"/>
              </a:spcAft>
              <a:tabLst>
                <a:tab pos="236458" algn="l"/>
              </a:tabLst>
            </a:pPr>
            <a:r>
              <a:rPr lang="bs-Latn-BA" sz="1600" kern="1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Zakon navodi da se prodaja na daljinu može obavljati i putem drugih sredstava masovne komunikacije, te navodi neke od tih oblika. </a:t>
            </a:r>
            <a:endParaRPr lang="hr-BA" sz="1600" kern="1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endParaRPr>
          </a:p>
          <a:p>
            <a:pPr marL="119539" algn="just">
              <a:lnSpc>
                <a:spcPct val="107000"/>
              </a:lnSpc>
              <a:tabLst>
                <a:tab pos="236458" algn="l"/>
              </a:tabLst>
            </a:pPr>
            <a:r>
              <a:rPr lang="bs-Latn-BA" sz="1600" kern="1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 </a:t>
            </a:r>
            <a:endParaRPr lang="hr-BA" sz="1600" kern="1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endParaRPr>
          </a:p>
          <a:p>
            <a:pPr marL="405289" indent="-285750" algn="just">
              <a:lnSpc>
                <a:spcPct val="107000"/>
              </a:lnSpc>
              <a:buFont typeface="Arial" panose="020B0604020202020204" pitchFamily="34" charset="0"/>
              <a:buChar char="•"/>
              <a:tabLst>
                <a:tab pos="236458" algn="l"/>
              </a:tabLst>
            </a:pPr>
            <a:r>
              <a:rPr lang="bs-Latn-BA" sz="1600" i="1" kern="100" dirty="0" smtClean="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Ostala </a:t>
            </a:r>
            <a:r>
              <a:rPr lang="bs-Latn-BA" sz="1600" i="1" kern="1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prodaja na daljinu obavlja se putem drugih sredstava masovne komunikacije, a naročito kao kataloška prodaja, radio, TV prodaja (engl. „teleshopping“), trgovina posredstvom pošte, štampanih pošiljki, reklamnih materijala sa narudžbenicom i sl</a:t>
            </a:r>
            <a:r>
              <a:rPr lang="bs-Latn-BA" sz="1600" i="1" u="sng" kern="1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 </a:t>
            </a:r>
            <a:endParaRPr lang="hr-BA" sz="1600" kern="1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300"/>
              </a:spcAft>
            </a:pPr>
            <a:r>
              <a:rPr lang="bs-Latn-BA" sz="1600" i="1" kern="1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 </a:t>
            </a:r>
            <a:endParaRPr lang="hr-BA" sz="1600" kern="1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300"/>
              </a:spcAft>
            </a:pPr>
            <a:r>
              <a:rPr lang="bs-Latn-BA" sz="1600" kern="1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Predviđeno je da će Ministar pravilnikom propisati način obavljanja prodaje na daljinu i elektronske trgovine. Pored toga, u pripremi je novi Zakon o elektronskoj trgovini, čije se usvajanje očekuje u toku 2025. godine, koji će regulisati ovu oblast. Prodaja na daljinu zahtijeva posebno regulisanje, budući da je riječ o trgovini u kojoj kupac nije u prilici da „licem u lice“ pregovara sa trgovcem i ne može da sagleda ponudu u realnom prostoru i vremenu. Prodaja na daljinu putem interneta kao savremenog sredstva komunikacije predstavlja veliki problem za nadzorne organe, imajući u vidu činjenicu da se veliki dio sive ekonomije obavlja preko interneta. Cilj je da se navedenim zakonskim uređenjem omogući efikasniji inspekcijski nadzor, unaprijedi nivo zaštite potrošača te da se smanji siva ekonomija u ovom obliku trgovine. </a:t>
            </a:r>
            <a:endParaRPr lang="hr-BA" sz="1600" kern="1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1182088"/>
      </p:ext>
    </p:extLst>
  </p:cSld>
  <p:clrMapOvr>
    <a:masterClrMapping/>
  </p:clrMapOvr>
  <p:transition spd="med"/>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67D61B-7F6C-CF5B-AB77-D8C4968AFDE9}"/>
              </a:ext>
            </a:extLst>
          </p:cNvPr>
          <p:cNvSpPr>
            <a:spLocks noGrp="1"/>
          </p:cNvSpPr>
          <p:nvPr>
            <p:ph type="title"/>
          </p:nvPr>
        </p:nvSpPr>
        <p:spPr>
          <a:xfrm>
            <a:off x="791389" y="1515118"/>
            <a:ext cx="7475220" cy="402954"/>
          </a:xfrm>
          <a:ln w="12700">
            <a:miter lim="400000"/>
          </a:ln>
        </p:spPr>
        <p:txBody>
          <a:bodyPr vert="horz" lIns="19050" tIns="19050" rIns="19050" bIns="19050" rtlCol="0" anchor="ctr">
            <a:noAutofit/>
          </a:bodyPr>
          <a:lstStyle/>
          <a:p>
            <a:pPr algn="ctr"/>
            <a:r>
              <a:rPr lang="bs-Latn-BA" sz="3600" dirty="0">
                <a:latin typeface="Arial" panose="020B0604020202020204" pitchFamily="34" charset="0"/>
                <a:cs typeface="Arial" panose="020B0604020202020204" pitchFamily="34" charset="0"/>
              </a:rPr>
              <a:t>Obaveza pružanja informacija o trgovcu na daljinu</a:t>
            </a:r>
          </a:p>
        </p:txBody>
      </p:sp>
      <p:sp>
        <p:nvSpPr>
          <p:cNvPr id="5" name="TekstniOkvir 4">
            <a:extLst>
              <a:ext uri="{FF2B5EF4-FFF2-40B4-BE49-F238E27FC236}">
                <a16:creationId xmlns="" xmlns:a16="http://schemas.microsoft.com/office/drawing/2014/main" id="{F8181C5F-BA0F-F351-47B0-C50E751DB064}"/>
              </a:ext>
            </a:extLst>
          </p:cNvPr>
          <p:cNvSpPr txBox="1"/>
          <p:nvPr/>
        </p:nvSpPr>
        <p:spPr>
          <a:xfrm>
            <a:off x="324779" y="2367602"/>
            <a:ext cx="8408440" cy="38959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lnSpc>
                <a:spcPct val="107000"/>
              </a:lnSpc>
              <a:spcAft>
                <a:spcPts val="300"/>
              </a:spcAft>
            </a:pPr>
            <a:r>
              <a:rPr lang="bs-Latn-BA" sz="1400" kern="100" dirty="0">
                <a:latin typeface="Arial" panose="020B0604020202020204" pitchFamily="34" charset="0"/>
                <a:ea typeface="Calibri" panose="020F0502020204030204" pitchFamily="34" charset="0"/>
                <a:cs typeface="Arial" panose="020B0604020202020204" pitchFamily="34" charset="0"/>
              </a:rPr>
              <a:t>Članom 51. propisano je da trgovac koji obavlja prodaju na daljinu mora u obliku i na način koji je neposredno i stalno dostupan potrošačima i nadležnim inspekcijskim organima pružiti taksativno navedene informacije o trgovcu. Također, ovim članom je nametnuta obaveza trgovcu koji upravlja elektronskom platformom da mora na jasan i razumljiv način koji je primjeren sredstvima komunikacije na daljinu obavijestiti potrošača o tome, da li je lice koja nudi robu ili usluge trgovac ili nije trgovac, a  na osnovu izjave tog lica, kao i o tome da se na ugovore sklopljene na daljinu između potrošača i lica koje nije trgovac ne primjenjuju odredbe o pravima potrošača iz Zakona o zaštiti potrošača u Bosni i Hercegovini.</a:t>
            </a:r>
            <a:endParaRPr lang="hr-BA" sz="1400" kern="1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300"/>
              </a:spcAft>
            </a:pPr>
            <a:r>
              <a:rPr lang="bs-Latn-BA" sz="1400" b="1" kern="100" dirty="0">
                <a:latin typeface="Arial" panose="020B0604020202020204" pitchFamily="34" charset="0"/>
                <a:ea typeface="Calibri" panose="020F0502020204030204" pitchFamily="34" charset="0"/>
                <a:cs typeface="Arial" panose="020B0604020202020204" pitchFamily="34" charset="0"/>
              </a:rPr>
              <a:t> </a:t>
            </a:r>
            <a:endParaRPr lang="hr-BA" sz="1400" kern="100" dirty="0">
              <a:latin typeface="Arial" panose="020B0604020202020204" pitchFamily="34" charset="0"/>
              <a:ea typeface="Calibri" panose="020F0502020204030204" pitchFamily="34" charset="0"/>
              <a:cs typeface="Arial" panose="020B0604020202020204" pitchFamily="34" charset="0"/>
            </a:endParaRPr>
          </a:p>
          <a:p>
            <a:pPr indent="168593" algn="just">
              <a:lnSpc>
                <a:spcPct val="107000"/>
              </a:lnSpc>
              <a:spcAft>
                <a:spcPts val="300"/>
              </a:spcAft>
            </a:pPr>
            <a:r>
              <a:rPr lang="bs-Latn-BA" sz="1400" i="1" u="sng" kern="100" dirty="0">
                <a:latin typeface="Arial" panose="020B0604020202020204" pitchFamily="34" charset="0"/>
                <a:ea typeface="Calibri" panose="020F0502020204030204" pitchFamily="34" charset="0"/>
                <a:cs typeface="Arial" panose="020B0604020202020204" pitchFamily="34" charset="0"/>
              </a:rPr>
              <a:t>Trgovac mora pružiti sljedeće informacije: </a:t>
            </a:r>
            <a:endParaRPr lang="hr-BA" sz="1400" kern="100" dirty="0">
              <a:latin typeface="Arial" panose="020B0604020202020204" pitchFamily="34" charset="0"/>
              <a:ea typeface="Calibri" panose="020F0502020204030204" pitchFamily="34" charset="0"/>
              <a:cs typeface="Arial" panose="020B0604020202020204" pitchFamily="34" charset="0"/>
            </a:endParaRPr>
          </a:p>
          <a:p>
            <a:pPr marL="278606" lvl="1" indent="-107156" algn="just">
              <a:lnSpc>
                <a:spcPct val="107000"/>
              </a:lnSpc>
              <a:buFont typeface="+mj-lt"/>
              <a:buAutoNum type="alphaLcParenR"/>
            </a:pPr>
            <a:r>
              <a:rPr lang="bs-Latn-BA" sz="1400" i="1" u="sng" kern="100" dirty="0">
                <a:latin typeface="Arial" panose="020B0604020202020204" pitchFamily="34" charset="0"/>
                <a:ea typeface="Calibri" panose="020F0502020204030204" pitchFamily="34" charset="0"/>
                <a:cs typeface="Arial" panose="020B0604020202020204" pitchFamily="34" charset="0"/>
              </a:rPr>
              <a:t>naziv trgovca, pod kojim je upisan u odgovarajući registar, i adresu sjedišta, </a:t>
            </a:r>
            <a:endParaRPr lang="hr-BA" sz="1400" kern="100" dirty="0">
              <a:latin typeface="Arial" panose="020B0604020202020204" pitchFamily="34" charset="0"/>
              <a:ea typeface="Calibri" panose="020F0502020204030204" pitchFamily="34" charset="0"/>
              <a:cs typeface="Arial" panose="020B0604020202020204" pitchFamily="34" charset="0"/>
            </a:endParaRPr>
          </a:p>
          <a:p>
            <a:pPr marL="278606" lvl="1" indent="-107156" algn="just">
              <a:lnSpc>
                <a:spcPct val="107000"/>
              </a:lnSpc>
              <a:buFont typeface="+mj-lt"/>
              <a:buAutoNum type="alphaLcParenR"/>
            </a:pPr>
            <a:r>
              <a:rPr lang="bs-Latn-BA" sz="1400" i="1" u="sng" kern="100" dirty="0">
                <a:latin typeface="Arial" panose="020B0604020202020204" pitchFamily="34" charset="0"/>
                <a:ea typeface="Calibri" panose="020F0502020204030204" pitchFamily="34" charset="0"/>
                <a:cs typeface="Arial" panose="020B0604020202020204" pitchFamily="34" charset="0"/>
              </a:rPr>
              <a:t>naziv i broj sudskog ili registra nadležnog organa, u koji trgovac upisan,</a:t>
            </a:r>
            <a:endParaRPr lang="hr-BA" sz="1400" kern="100" dirty="0">
              <a:latin typeface="Arial" panose="020B0604020202020204" pitchFamily="34" charset="0"/>
              <a:ea typeface="Calibri" panose="020F0502020204030204" pitchFamily="34" charset="0"/>
              <a:cs typeface="Arial" panose="020B0604020202020204" pitchFamily="34" charset="0"/>
            </a:endParaRPr>
          </a:p>
          <a:p>
            <a:pPr marL="278606" lvl="1" indent="-107156" algn="just">
              <a:lnSpc>
                <a:spcPct val="107000"/>
              </a:lnSpc>
              <a:buFont typeface="+mj-lt"/>
              <a:buAutoNum type="alphaLcParenR"/>
            </a:pPr>
            <a:r>
              <a:rPr lang="bs-Latn-BA" sz="1400" i="1" u="sng" kern="100" dirty="0">
                <a:latin typeface="Arial" panose="020B0604020202020204" pitchFamily="34" charset="0"/>
                <a:ea typeface="Calibri" panose="020F0502020204030204" pitchFamily="34" charset="0"/>
                <a:cs typeface="Arial" panose="020B0604020202020204" pitchFamily="34" charset="0"/>
              </a:rPr>
              <a:t>identifikacijski broj poreskog obveznika i/ili PDV broj, ukoliko je poreski obveznik u sistemu PDV-a,</a:t>
            </a:r>
            <a:endParaRPr lang="hr-BA" sz="1400" kern="100" dirty="0">
              <a:latin typeface="Arial" panose="020B0604020202020204" pitchFamily="34" charset="0"/>
              <a:ea typeface="Calibri" panose="020F0502020204030204" pitchFamily="34" charset="0"/>
              <a:cs typeface="Arial" panose="020B0604020202020204" pitchFamily="34" charset="0"/>
            </a:endParaRPr>
          </a:p>
          <a:p>
            <a:pPr marL="278606" lvl="1" indent="-107156" algn="just">
              <a:lnSpc>
                <a:spcPct val="107000"/>
              </a:lnSpc>
              <a:spcAft>
                <a:spcPts val="300"/>
              </a:spcAft>
              <a:buFont typeface="+mj-lt"/>
              <a:buAutoNum type="alphaLcParenR"/>
            </a:pPr>
            <a:r>
              <a:rPr lang="bs-Latn-BA" sz="1400" i="1" u="sng" kern="100" dirty="0">
                <a:latin typeface="Arial" panose="020B0604020202020204" pitchFamily="34" charset="0"/>
                <a:ea typeface="Calibri" panose="020F0502020204030204" pitchFamily="34" charset="0"/>
                <a:cs typeface="Arial" panose="020B0604020202020204" pitchFamily="34" charset="0"/>
              </a:rPr>
              <a:t>ostale podatke o trgovcu na osnovu kojih potrošač ili nadležni inspekcijski organi mogu brzo i nesmetano stupiti s njim u vezu, uključujući telefonski broj i elektronsku adresu, putem koje je moguće ostvariti direktan kontakt.</a:t>
            </a:r>
            <a:endParaRPr lang="hr-BA" sz="1400" kern="1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48386479"/>
      </p:ext>
    </p:extLst>
  </p:cSld>
  <p:clrMapOvr>
    <a:masterClrMapping/>
  </p:clrMapOvr>
  <p:transition spd="med"/>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BD4B9B9E-EC59-A190-4FDA-63B80B012F1B}"/>
              </a:ext>
            </a:extLst>
          </p:cNvPr>
          <p:cNvSpPr>
            <a:spLocks noGrp="1"/>
          </p:cNvSpPr>
          <p:nvPr>
            <p:ph type="title"/>
          </p:nvPr>
        </p:nvSpPr>
        <p:spPr>
          <a:xfrm>
            <a:off x="387722" y="1809964"/>
            <a:ext cx="8239125" cy="420538"/>
          </a:xfrm>
        </p:spPr>
        <p:txBody>
          <a:bodyPr>
            <a:normAutofit fontScale="90000"/>
          </a:bodyPr>
          <a:lstStyle/>
          <a:p>
            <a:pPr algn="ctr"/>
            <a:r>
              <a:rPr lang="hr-BA" sz="2700" dirty="0">
                <a:latin typeface="Arial" panose="020B0604020202020204" pitchFamily="34" charset="0"/>
                <a:cs typeface="Arial" panose="020B0604020202020204" pitchFamily="34" charset="0"/>
              </a:rPr>
              <a:t>-nastavak-</a:t>
            </a:r>
          </a:p>
        </p:txBody>
      </p:sp>
      <p:sp>
        <p:nvSpPr>
          <p:cNvPr id="4" name="Rezervirano mjesto teksta 3">
            <a:extLst>
              <a:ext uri="{FF2B5EF4-FFF2-40B4-BE49-F238E27FC236}">
                <a16:creationId xmlns="" xmlns:a16="http://schemas.microsoft.com/office/drawing/2014/main" id="{31D7B504-7F2A-EA27-79A2-4A83157E6D5E}"/>
              </a:ext>
            </a:extLst>
          </p:cNvPr>
          <p:cNvSpPr>
            <a:spLocks noGrp="1"/>
          </p:cNvSpPr>
          <p:nvPr>
            <p:ph type="body" sz="quarter" idx="21"/>
          </p:nvPr>
        </p:nvSpPr>
        <p:spPr>
          <a:xfrm>
            <a:off x="394072" y="2405600"/>
            <a:ext cx="8232775" cy="4470640"/>
          </a:xfrm>
        </p:spPr>
        <p:txBody>
          <a:bodyPr>
            <a:normAutofit/>
          </a:bodyPr>
          <a:lstStyle/>
          <a:p>
            <a:pPr marL="0" indent="0" algn="just">
              <a:spcBef>
                <a:spcPts val="0"/>
              </a:spcBef>
              <a:buNone/>
            </a:pPr>
            <a:r>
              <a:rPr lang="hr-BA" sz="1500" b="1" dirty="0">
                <a:latin typeface="Arial" panose="020B0604020202020204" pitchFamily="34" charset="0"/>
                <a:cs typeface="Arial" panose="020B0604020202020204" pitchFamily="34" charset="0"/>
              </a:rPr>
              <a:t>Pitanje: </a:t>
            </a:r>
            <a:r>
              <a:rPr lang="hr-BA" sz="1500" dirty="0">
                <a:latin typeface="Arial" panose="020B0604020202020204" pitchFamily="34" charset="0"/>
                <a:cs typeface="Arial" panose="020B0604020202020204" pitchFamily="34" charset="0"/>
              </a:rPr>
              <a:t>Da li je propisana zakonska obaveza da mora postojati zasebno skladište samo za potrebe elektronske trgovine?</a:t>
            </a:r>
          </a:p>
          <a:p>
            <a:pPr marL="0" indent="0" algn="just">
              <a:spcBef>
                <a:spcPts val="0"/>
              </a:spcBef>
              <a:buNone/>
            </a:pPr>
            <a:endParaRPr lang="hr-BA" sz="1500" dirty="0">
              <a:latin typeface="Arial" panose="020B0604020202020204" pitchFamily="34" charset="0"/>
              <a:cs typeface="Arial" panose="020B0604020202020204" pitchFamily="34" charset="0"/>
            </a:endParaRPr>
          </a:p>
          <a:p>
            <a:pPr marL="0" indent="0">
              <a:spcBef>
                <a:spcPts val="0"/>
              </a:spcBef>
              <a:buNone/>
            </a:pPr>
            <a:r>
              <a:rPr lang="hr-BA" sz="1500" b="1" dirty="0">
                <a:latin typeface="Arial" panose="020B0604020202020204" pitchFamily="34" charset="0"/>
                <a:cs typeface="Arial" panose="020B0604020202020204" pitchFamily="34" charset="0"/>
              </a:rPr>
              <a:t>Pitanje: </a:t>
            </a:r>
            <a:r>
              <a:rPr lang="hr-BA" sz="1500" dirty="0">
                <a:latin typeface="Arial" panose="020B0604020202020204" pitchFamily="34" charset="0"/>
                <a:cs typeface="Arial" panose="020B0604020202020204" pitchFamily="34" charset="0"/>
              </a:rPr>
              <a:t>Da li se mora posebno </a:t>
            </a:r>
            <a:r>
              <a:rPr lang="hr-BA" sz="1500" dirty="0" err="1">
                <a:latin typeface="Arial" panose="020B0604020202020204" pitchFamily="34" charset="0"/>
                <a:cs typeface="Arial" panose="020B0604020202020204" pitchFamily="34" charset="0"/>
              </a:rPr>
              <a:t>registrovati</a:t>
            </a:r>
            <a:r>
              <a:rPr lang="hr-BA" sz="1500" dirty="0">
                <a:latin typeface="Arial" panose="020B0604020202020204" pitchFamily="34" charset="0"/>
                <a:cs typeface="Arial" panose="020B0604020202020204" pitchFamily="34" charset="0"/>
              </a:rPr>
              <a:t> za obavljanje elektronske trgovine?</a:t>
            </a:r>
          </a:p>
          <a:p>
            <a:pPr marL="0" indent="0">
              <a:spcBef>
                <a:spcPts val="0"/>
              </a:spcBef>
              <a:buNone/>
            </a:pPr>
            <a:endParaRPr lang="hr-BA" sz="1500" dirty="0">
              <a:latin typeface="Arial" panose="020B0604020202020204" pitchFamily="34" charset="0"/>
              <a:cs typeface="Arial" panose="020B0604020202020204" pitchFamily="34" charset="0"/>
            </a:endParaRPr>
          </a:p>
          <a:p>
            <a:pPr marL="0" indent="0">
              <a:spcBef>
                <a:spcPts val="0"/>
              </a:spcBef>
              <a:buNone/>
            </a:pPr>
            <a:endParaRPr lang="hr-BA" sz="1500" dirty="0">
              <a:latin typeface="Arial" panose="020B0604020202020204" pitchFamily="34" charset="0"/>
              <a:cs typeface="Arial" panose="020B0604020202020204" pitchFamily="34" charset="0"/>
            </a:endParaRPr>
          </a:p>
          <a:p>
            <a:pPr marL="0" indent="0" algn="just">
              <a:spcBef>
                <a:spcPts val="0"/>
              </a:spcBef>
              <a:buNone/>
            </a:pPr>
            <a:r>
              <a:rPr lang="hr-BA" sz="1500" b="1" dirty="0">
                <a:latin typeface="Arial" panose="020B0604020202020204" pitchFamily="34" charset="0"/>
                <a:cs typeface="Arial" panose="020B0604020202020204" pitchFamily="34" charset="0"/>
              </a:rPr>
              <a:t>Pitanje: </a:t>
            </a:r>
            <a:r>
              <a:rPr lang="hr-BA" sz="1500" dirty="0">
                <a:latin typeface="Arial" panose="020B0604020202020204" pitchFamily="34" charset="0"/>
                <a:cs typeface="Arial" panose="020B0604020202020204" pitchFamily="34" charset="0"/>
              </a:rPr>
              <a:t>Da li može biti različita cijena robe ukoliko se prodaje u prodajnom objektu u odnosu na onu sa elektronske </a:t>
            </a:r>
            <a:r>
              <a:rPr lang="hr-BA" sz="1500" dirty="0" smtClean="0">
                <a:latin typeface="Arial" panose="020B0604020202020204" pitchFamily="34" charset="0"/>
                <a:cs typeface="Arial" panose="020B0604020202020204" pitchFamily="34" charset="0"/>
              </a:rPr>
              <a:t>platforme</a:t>
            </a:r>
            <a:endParaRPr lang="hr-BA" sz="1500" dirty="0">
              <a:latin typeface="Arial" panose="020B0604020202020204" pitchFamily="34" charset="0"/>
              <a:cs typeface="Arial" panose="020B0604020202020204" pitchFamily="34" charset="0"/>
            </a:endParaRPr>
          </a:p>
          <a:p>
            <a:pPr marL="0" indent="0" algn="just">
              <a:spcBef>
                <a:spcPts val="0"/>
              </a:spcBef>
              <a:buNone/>
            </a:pPr>
            <a:endParaRPr lang="hr-BA" sz="1500" dirty="0">
              <a:latin typeface="Arial" panose="020B0604020202020204" pitchFamily="34" charset="0"/>
              <a:cs typeface="Arial" panose="020B0604020202020204" pitchFamily="34" charset="0"/>
            </a:endParaRPr>
          </a:p>
          <a:p>
            <a:pPr marL="0" indent="0" algn="just">
              <a:spcBef>
                <a:spcPts val="0"/>
              </a:spcBef>
              <a:buNone/>
            </a:pPr>
            <a:r>
              <a:rPr lang="hr-BA" sz="1500" b="1" dirty="0">
                <a:latin typeface="Arial" panose="020B0604020202020204" pitchFamily="34" charset="0"/>
                <a:cs typeface="Arial" panose="020B0604020202020204" pitchFamily="34" charset="0"/>
              </a:rPr>
              <a:t>Pitanje: </a:t>
            </a:r>
            <a:r>
              <a:rPr lang="hr-BA" sz="1500" dirty="0">
                <a:latin typeface="Arial" panose="020B0604020202020204" pitchFamily="34" charset="0"/>
                <a:cs typeface="Arial" panose="020B0604020202020204" pitchFamily="34" charset="0"/>
              </a:rPr>
              <a:t>Da li ugovor o prodaji na daljini mora biti zaključen u pismenoj formi?</a:t>
            </a:r>
          </a:p>
          <a:p>
            <a:pPr marL="0" indent="0" algn="just">
              <a:spcBef>
                <a:spcPts val="0"/>
              </a:spcBef>
              <a:buNone/>
            </a:pPr>
            <a:endParaRPr lang="hr-BA"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6944935"/>
      </p:ext>
    </p:extLst>
  </p:cSld>
  <p:clrMapOvr>
    <a:masterClrMapping/>
  </p:clrMapOvr>
  <p:transition spd="med"/>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67D61B-7F6C-CF5B-AB77-D8C4968AFDE9}"/>
              </a:ext>
            </a:extLst>
          </p:cNvPr>
          <p:cNvSpPr>
            <a:spLocks noGrp="1"/>
          </p:cNvSpPr>
          <p:nvPr>
            <p:ph type="title"/>
          </p:nvPr>
        </p:nvSpPr>
        <p:spPr>
          <a:xfrm>
            <a:off x="614634" y="1383060"/>
            <a:ext cx="7662863" cy="434126"/>
          </a:xfrm>
          <a:ln w="12700">
            <a:miter lim="400000"/>
          </a:ln>
        </p:spPr>
        <p:txBody>
          <a:bodyPr vert="horz" lIns="19050" tIns="19050" rIns="19050" bIns="19050" rtlCol="0" anchor="ctr">
            <a:noAutofit/>
          </a:bodyPr>
          <a:lstStyle/>
          <a:p>
            <a:pPr algn="ctr"/>
            <a:r>
              <a:rPr lang="bs-Latn-BA" sz="3600" b="1" dirty="0">
                <a:latin typeface="Arial" panose="020B0604020202020204" pitchFamily="34" charset="0"/>
                <a:cs typeface="Arial" panose="020B0604020202020204" pitchFamily="34" charset="0"/>
              </a:rPr>
              <a:t>Trgovinske usluge</a:t>
            </a:r>
          </a:p>
        </p:txBody>
      </p:sp>
      <p:sp>
        <p:nvSpPr>
          <p:cNvPr id="5" name="Text Placeholder 3">
            <a:extLst>
              <a:ext uri="{FF2B5EF4-FFF2-40B4-BE49-F238E27FC236}">
                <a16:creationId xmlns="" xmlns:a16="http://schemas.microsoft.com/office/drawing/2014/main" id="{2570184B-C6BA-28B2-281E-BD1C54F8156F}"/>
              </a:ext>
            </a:extLst>
          </p:cNvPr>
          <p:cNvSpPr txBox="1">
            <a:spLocks/>
          </p:cNvSpPr>
          <p:nvPr/>
        </p:nvSpPr>
        <p:spPr>
          <a:xfrm>
            <a:off x="291963" y="2101362"/>
            <a:ext cx="8672245" cy="44408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9050" tIns="19050" rIns="19050" bIns="19050" numCol="1" spcCol="38100">
            <a:noAutofit/>
          </a:bodyPr>
          <a:lstStyle>
            <a:lvl1pPr marL="6096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1pPr>
            <a:lvl2pPr marL="12192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2pPr>
            <a:lvl3pPr marL="18288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3pPr>
            <a:lvl4pPr marL="24384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4pPr>
            <a:lvl5pPr marL="30480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Lato Regular" panose="020F0502020204030203" pitchFamily="34" charset="77"/>
                <a:ea typeface="+mj-ea"/>
                <a:cs typeface="+mj-cs"/>
                <a:sym typeface="Helvetica Neue"/>
              </a:defRPr>
            </a:lvl5pPr>
            <a:lvl6pPr marL="36576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6pPr>
            <a:lvl7pPr marL="42672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7pPr>
            <a:lvl8pPr marL="48768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8pPr>
            <a:lvl9pPr marL="5486400" marR="0" indent="-609600" algn="l" defTabSz="2438337" rtl="0" eaLnBrk="1" latinLnBrk="0" hangingPunct="1">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9pPr>
          </a:lstStyle>
          <a:p>
            <a:pPr marL="0" indent="0" algn="just">
              <a:lnSpc>
                <a:spcPct val="107000"/>
              </a:lnSpc>
              <a:spcAft>
                <a:spcPts val="300"/>
              </a:spcAft>
              <a:buNone/>
            </a:pPr>
            <a:r>
              <a:rPr lang="bs-Latn-BA" sz="1500" kern="100" dirty="0">
                <a:latin typeface="Arial" panose="020B0604020202020204" pitchFamily="34" charset="0"/>
                <a:ea typeface="Calibri" panose="020F0502020204030204" pitchFamily="34" charset="0"/>
                <a:cs typeface="Arial" panose="020B0604020202020204" pitchFamily="34" charset="0"/>
              </a:rPr>
              <a:t>Nije bilo nekih značajnijih izmjena vezano za regulisanje trgovinskih usluga. Članom 52. propisane su trgovinske usluge koje predstavljaju djelatnosti kojima se uz naknadu podstiče obavljanje razmjene robe od proizvođača do krajnjeg potrošača. Trgovac, registrovan kao privredno društvo, može obavljati sve trgovinske usluge dok trgovac fizičko lice može obavljati komisione i posredničke usluge. </a:t>
            </a:r>
          </a:p>
          <a:p>
            <a:pPr marL="0" indent="0" algn="just">
              <a:lnSpc>
                <a:spcPct val="107000"/>
              </a:lnSpc>
              <a:spcAft>
                <a:spcPts val="300"/>
              </a:spcAft>
              <a:buNone/>
            </a:pPr>
            <a:r>
              <a:rPr lang="bs-Latn-BA" sz="1500" kern="100" dirty="0">
                <a:latin typeface="Arial" panose="020B0604020202020204" pitchFamily="34" charset="0"/>
                <a:ea typeface="Calibri" panose="020F0502020204030204" pitchFamily="34" charset="0"/>
                <a:cs typeface="Arial" panose="020B0604020202020204" pitchFamily="34" charset="0"/>
              </a:rPr>
              <a:t>U istom članu taksativno su pobrojane trgovinske usluge, a to su: </a:t>
            </a:r>
            <a:endParaRPr lang="hr-BA" sz="1500" kern="1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Bef>
                <a:spcPts val="0"/>
              </a:spcBef>
              <a:buNone/>
            </a:pPr>
            <a:r>
              <a:rPr lang="bs-Latn-BA" sz="1500" kern="100" dirty="0">
                <a:latin typeface="Arial" panose="020B0604020202020204" pitchFamily="34" charset="0"/>
                <a:ea typeface="Calibri" panose="020F0502020204030204" pitchFamily="34" charset="0"/>
                <a:cs typeface="Arial" panose="020B0604020202020204" pitchFamily="34" charset="0"/>
              </a:rPr>
              <a:t>1) posredničke, </a:t>
            </a:r>
            <a:endParaRPr lang="hr-BA" sz="1500" kern="1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Bef>
                <a:spcPts val="0"/>
              </a:spcBef>
              <a:buNone/>
            </a:pPr>
            <a:r>
              <a:rPr lang="bs-Latn-BA" sz="1500" kern="100" dirty="0">
                <a:latin typeface="Arial" panose="020B0604020202020204" pitchFamily="34" charset="0"/>
                <a:ea typeface="Calibri" panose="020F0502020204030204" pitchFamily="34" charset="0"/>
                <a:cs typeface="Arial" panose="020B0604020202020204" pitchFamily="34" charset="0"/>
              </a:rPr>
              <a:t>2) zastupničke, </a:t>
            </a:r>
            <a:endParaRPr lang="hr-BA" sz="1500" kern="1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Bef>
                <a:spcPts val="0"/>
              </a:spcBef>
              <a:buNone/>
            </a:pPr>
            <a:r>
              <a:rPr lang="bs-Latn-BA" sz="1500" kern="100" dirty="0">
                <a:latin typeface="Arial" panose="020B0604020202020204" pitchFamily="34" charset="0"/>
                <a:ea typeface="Calibri" panose="020F0502020204030204" pitchFamily="34" charset="0"/>
                <a:cs typeface="Arial" panose="020B0604020202020204" pitchFamily="34" charset="0"/>
              </a:rPr>
              <a:t>3) komisione, </a:t>
            </a:r>
            <a:endParaRPr lang="hr-BA" sz="1500" kern="1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Bef>
                <a:spcPts val="0"/>
              </a:spcBef>
              <a:buNone/>
            </a:pPr>
            <a:r>
              <a:rPr lang="bs-Latn-BA" sz="1500" kern="100" dirty="0">
                <a:latin typeface="Arial" panose="020B0604020202020204" pitchFamily="34" charset="0"/>
                <a:ea typeface="Calibri" panose="020F0502020204030204" pitchFamily="34" charset="0"/>
                <a:cs typeface="Arial" panose="020B0604020202020204" pitchFamily="34" charset="0"/>
              </a:rPr>
              <a:t>4) franšizing, </a:t>
            </a:r>
            <a:endParaRPr lang="hr-BA" sz="1500" kern="1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Bef>
                <a:spcPts val="0"/>
              </a:spcBef>
              <a:buNone/>
            </a:pPr>
            <a:r>
              <a:rPr lang="bs-Latn-BA" sz="1500" kern="100" dirty="0">
                <a:latin typeface="Arial" panose="020B0604020202020204" pitchFamily="34" charset="0"/>
                <a:ea typeface="Calibri" panose="020F0502020204030204" pitchFamily="34" charset="0"/>
                <a:cs typeface="Arial" panose="020B0604020202020204" pitchFamily="34" charset="0"/>
              </a:rPr>
              <a:t>5) usluge skladištenja, otpremanja i dopremanja robe, </a:t>
            </a:r>
            <a:endParaRPr lang="hr-BA" sz="1500" kern="1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Bef>
                <a:spcPts val="0"/>
              </a:spcBef>
              <a:buNone/>
            </a:pPr>
            <a:r>
              <a:rPr lang="bs-Latn-BA" sz="1500" kern="100" dirty="0">
                <a:latin typeface="Arial" panose="020B0604020202020204" pitchFamily="34" charset="0"/>
                <a:ea typeface="Calibri" panose="020F0502020204030204" pitchFamily="34" charset="0"/>
                <a:cs typeface="Arial" panose="020B0604020202020204" pitchFamily="34" charset="0"/>
              </a:rPr>
              <a:t>6) transport i špedicija,</a:t>
            </a:r>
            <a:endParaRPr lang="hr-BA" sz="1500" kern="1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Bef>
                <a:spcPts val="0"/>
              </a:spcBef>
              <a:buNone/>
            </a:pPr>
            <a:r>
              <a:rPr lang="bs-Latn-BA" sz="1500" kern="100" dirty="0">
                <a:latin typeface="Arial" panose="020B0604020202020204" pitchFamily="34" charset="0"/>
                <a:ea typeface="Calibri" panose="020F0502020204030204" pitchFamily="34" charset="0"/>
                <a:cs typeface="Arial" panose="020B0604020202020204" pitchFamily="34" charset="0"/>
              </a:rPr>
              <a:t>7) kontrola kvaliteta i kvantiteta robe, </a:t>
            </a:r>
            <a:endParaRPr lang="hr-BA" sz="1500" kern="1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Bef>
                <a:spcPts val="0"/>
              </a:spcBef>
              <a:buNone/>
            </a:pPr>
            <a:r>
              <a:rPr lang="bs-Latn-BA" sz="1500" kern="100" dirty="0">
                <a:latin typeface="Arial" panose="020B0604020202020204" pitchFamily="34" charset="0"/>
                <a:ea typeface="Calibri" panose="020F0502020204030204" pitchFamily="34" charset="0"/>
                <a:cs typeface="Arial" panose="020B0604020202020204" pitchFamily="34" charset="0"/>
              </a:rPr>
              <a:t>8) marketing,</a:t>
            </a:r>
            <a:endParaRPr lang="hr-BA" sz="1500" kern="100"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bs-Latn-BA" sz="2025" dirty="0"/>
          </a:p>
          <a:p>
            <a:pPr marL="0" indent="0">
              <a:buNone/>
            </a:pPr>
            <a:endParaRPr lang="bs-Latn-BA" sz="2025" b="1" i="1" dirty="0"/>
          </a:p>
          <a:p>
            <a:pPr marL="0" indent="0">
              <a:buNone/>
            </a:pPr>
            <a:endParaRPr lang="bs-Latn-BA" sz="2025" b="1" i="1" dirty="0"/>
          </a:p>
        </p:txBody>
      </p:sp>
    </p:spTree>
    <p:extLst>
      <p:ext uri="{BB962C8B-B14F-4D97-AF65-F5344CB8AC3E}">
        <p14:creationId xmlns:p14="http://schemas.microsoft.com/office/powerpoint/2010/main" val="93491933"/>
      </p:ext>
    </p:extLst>
  </p:cSld>
  <p:clrMapOvr>
    <a:masterClrMapping/>
  </p:clrMapOvr>
  <p:transition spd="med"/>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7EA1DDF-7365-3EB4-DF51-FA7A83C9ECF2}"/>
              </a:ext>
            </a:extLst>
          </p:cNvPr>
          <p:cNvSpPr>
            <a:spLocks noGrp="1"/>
          </p:cNvSpPr>
          <p:nvPr>
            <p:ph type="title"/>
          </p:nvPr>
        </p:nvSpPr>
        <p:spPr>
          <a:xfrm>
            <a:off x="628651" y="1298093"/>
            <a:ext cx="7886699" cy="708454"/>
          </a:xfrm>
        </p:spPr>
        <p:txBody>
          <a:bodyPr>
            <a:noAutofit/>
          </a:bodyPr>
          <a:lstStyle/>
          <a:p>
            <a:pPr algn="ctr"/>
            <a:r>
              <a:rPr lang="bs-Latn-BA" sz="3200" dirty="0">
                <a:latin typeface="Arial" panose="020B0604020202020204" pitchFamily="34" charset="0"/>
                <a:cs typeface="Arial" panose="020B0604020202020204" pitchFamily="34" charset="0"/>
              </a:rPr>
              <a:t>Zaštita prava potrošača, deklarisanje robe i način formiranja i isticanja cijene robe</a:t>
            </a:r>
            <a:endParaRPr lang="en-US"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B8164133-378F-BCB8-D026-88FC08930C03}"/>
              </a:ext>
            </a:extLst>
          </p:cNvPr>
          <p:cNvSpPr>
            <a:spLocks noGrp="1"/>
          </p:cNvSpPr>
          <p:nvPr>
            <p:ph idx="1"/>
          </p:nvPr>
        </p:nvSpPr>
        <p:spPr>
          <a:xfrm>
            <a:off x="628651" y="2173839"/>
            <a:ext cx="7886700" cy="4015946"/>
          </a:xfrm>
        </p:spPr>
        <p:txBody>
          <a:bodyPr>
            <a:normAutofit fontScale="25000" lnSpcReduction="20000"/>
          </a:bodyPr>
          <a:lstStyle/>
          <a:p>
            <a:pPr>
              <a:lnSpc>
                <a:spcPct val="120000"/>
              </a:lnSpc>
            </a:pPr>
            <a:r>
              <a:rPr lang="bs-Latn-BA" sz="5600" dirty="0">
                <a:latin typeface="Arial" panose="020B0604020202020204" pitchFamily="34" charset="0"/>
                <a:cs typeface="Arial" panose="020B0604020202020204" pitchFamily="34" charset="0"/>
              </a:rPr>
              <a:t>Ove oblasti nisu bile regulisane starim Zakonom o unutrašnjoj trgovini.</a:t>
            </a:r>
          </a:p>
          <a:p>
            <a:pPr algn="just">
              <a:lnSpc>
                <a:spcPct val="120000"/>
              </a:lnSpc>
            </a:pPr>
            <a:r>
              <a:rPr lang="bs-Latn-BA" sz="5600" dirty="0">
                <a:latin typeface="Arial" panose="020B0604020202020204" pitchFamily="34" charset="0"/>
                <a:cs typeface="Arial" panose="020B0604020202020204" pitchFamily="34" charset="0"/>
              </a:rPr>
              <a:t>Novim Zakonom je regulisano da će se na sva pitanja u vezi sa zaštitom potrošača i obavezama i odgovornostima trgovaca u oblasti trgovine na veliko, trgovine na malo i pružanju trgovačkih usluga, koja nisu regulisana ovim zakonom, primjenjivati odgovarajuće odredbe iz zakonskih propisa kojima se uređuje zaštita potrošača u Bosni i Hercegovini.</a:t>
            </a:r>
          </a:p>
          <a:p>
            <a:pPr algn="just">
              <a:lnSpc>
                <a:spcPct val="120000"/>
              </a:lnSpc>
            </a:pPr>
            <a:r>
              <a:rPr lang="bs-Latn-BA" sz="5600" dirty="0">
                <a:latin typeface="Arial" panose="020B0604020202020204" pitchFamily="34" charset="0"/>
                <a:cs typeface="Arial" panose="020B0604020202020204" pitchFamily="34" charset="0"/>
              </a:rPr>
              <a:t>Zakon o zaštiti potrošača FBiH, čije se usvajanje očekuje u 2025. godini, će dosta detaljnije regulisati i pitanje deklaracije, načina formiranje i isticanja cijene robe, dok se u ovom Zakonu o unutrašnjoj trgovini postavljaju neke generalne, osnovne odredbe.</a:t>
            </a:r>
          </a:p>
          <a:p>
            <a:pPr algn="just">
              <a:lnSpc>
                <a:spcPct val="120000"/>
              </a:lnSpc>
            </a:pPr>
            <a:r>
              <a:rPr lang="bs-Latn-BA" sz="5600" dirty="0">
                <a:latin typeface="Arial" panose="020B0604020202020204" pitchFamily="34" charset="0"/>
                <a:cs typeface="Arial" panose="020B0604020202020204" pitchFamily="34" charset="0"/>
              </a:rPr>
              <a:t>Članom 95. propisuje se da roba u prometu mora da ima deklaraciju koja mora biti napisana na jednom od jezika u službenoj upotrebi u Bosni i Hercegovini, te da je sadržaj deklaracije propisan zakonom kojim se uređuje zaštita potrošača u Bosni i Hercegovini. (sva roba, bilo da se radi o maloprodaji ili veleprodaji)</a:t>
            </a:r>
          </a:p>
          <a:p>
            <a:pPr algn="just">
              <a:lnSpc>
                <a:spcPct val="120000"/>
              </a:lnSpc>
            </a:pPr>
            <a:r>
              <a:rPr lang="bs-Latn-BA" sz="5600" dirty="0">
                <a:latin typeface="Arial" panose="020B0604020202020204" pitchFamily="34" charset="0"/>
                <a:cs typeface="Arial" panose="020B0604020202020204" pitchFamily="34" charset="0"/>
              </a:rPr>
              <a:t>Novim Zakonom je propisano da je trgovac dužan utvrditi pisana pravila o uslovima prodaje (cijena, način plaćanja i isporuka, bonifikacija i sl.) i, na prikladan način, učiniti ih dostupnim kupcu i pridržavati se tih uslova.</a:t>
            </a:r>
          </a:p>
          <a:p>
            <a:endParaRPr lang="en-US" dirty="0"/>
          </a:p>
        </p:txBody>
      </p:sp>
    </p:spTree>
    <p:extLst>
      <p:ext uri="{BB962C8B-B14F-4D97-AF65-F5344CB8AC3E}">
        <p14:creationId xmlns:p14="http://schemas.microsoft.com/office/powerpoint/2010/main" val="425210595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77BE04A-2878-6075-FBC8-20463C658FE2}"/>
              </a:ext>
            </a:extLst>
          </p:cNvPr>
          <p:cNvSpPr>
            <a:spLocks noGrp="1"/>
          </p:cNvSpPr>
          <p:nvPr>
            <p:ph type="title"/>
          </p:nvPr>
        </p:nvSpPr>
        <p:spPr>
          <a:xfrm>
            <a:off x="628650" y="1483890"/>
            <a:ext cx="7886700" cy="567283"/>
          </a:xfrm>
        </p:spPr>
        <p:txBody>
          <a:bodyPr>
            <a:noAutofit/>
          </a:bodyPr>
          <a:lstStyle/>
          <a:p>
            <a:r>
              <a:rPr lang="bs-Latn-BA" sz="3600" dirty="0">
                <a:latin typeface="Arial" panose="020B0604020202020204" pitchFamily="34" charset="0"/>
                <a:cs typeface="Arial" panose="020B0604020202020204" pitchFamily="34" charset="0"/>
              </a:rPr>
              <a:t>Pitanja:</a:t>
            </a:r>
            <a:endParaRPr lang="en-US"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249BA26C-6730-C71C-27F8-9555DD9518D6}"/>
              </a:ext>
            </a:extLst>
          </p:cNvPr>
          <p:cNvSpPr>
            <a:spLocks noGrp="1"/>
          </p:cNvSpPr>
          <p:nvPr>
            <p:ph idx="1"/>
          </p:nvPr>
        </p:nvSpPr>
        <p:spPr>
          <a:xfrm>
            <a:off x="628650" y="2212487"/>
            <a:ext cx="7886700" cy="4351338"/>
          </a:xfrm>
        </p:spPr>
        <p:txBody>
          <a:bodyPr>
            <a:normAutofit/>
          </a:bodyPr>
          <a:lstStyle/>
          <a:p>
            <a:r>
              <a:rPr lang="bs-Latn-BA" sz="2400" dirty="0">
                <a:latin typeface="Arial" panose="020B0604020202020204" pitchFamily="34" charset="0"/>
                <a:cs typeface="Arial" panose="020B0604020202020204" pitchFamily="34" charset="0"/>
              </a:rPr>
              <a:t>Da li svaki uvezeni artikal mora imati deklaraciju?</a:t>
            </a:r>
          </a:p>
          <a:p>
            <a:r>
              <a:rPr lang="bs-Latn-BA" sz="2400" dirty="0">
                <a:latin typeface="Arial" panose="020B0604020202020204" pitchFamily="34" charset="0"/>
                <a:cs typeface="Arial" panose="020B0604020202020204" pitchFamily="34" charset="0"/>
              </a:rPr>
              <a:t>Da li roba koja se nalazi u skladištu mora imati deklaraciju?</a:t>
            </a:r>
          </a:p>
          <a:p>
            <a:r>
              <a:rPr lang="bs-Latn-BA" sz="2400" dirty="0">
                <a:latin typeface="Arial" panose="020B0604020202020204" pitchFamily="34" charset="0"/>
                <a:cs typeface="Arial" panose="020B0604020202020204" pitchFamily="34" charset="0"/>
              </a:rPr>
              <a:t>Da li postoji obaveza usklađivanja pisanih pravila trgovaca sa odredbama novog Zakona?</a:t>
            </a:r>
          </a:p>
          <a:p>
            <a:endParaRPr lang="en-US" sz="2000" dirty="0"/>
          </a:p>
        </p:txBody>
      </p:sp>
    </p:spTree>
    <p:extLst>
      <p:ext uri="{BB962C8B-B14F-4D97-AF65-F5344CB8AC3E}">
        <p14:creationId xmlns:p14="http://schemas.microsoft.com/office/powerpoint/2010/main" val="40918222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07CCFCE6-ABA5-AA5B-4F0A-E352FDAFB7CA}"/>
              </a:ext>
            </a:extLst>
          </p:cNvPr>
          <p:cNvSpPr>
            <a:spLocks noGrp="1"/>
          </p:cNvSpPr>
          <p:nvPr>
            <p:ph type="title"/>
          </p:nvPr>
        </p:nvSpPr>
        <p:spPr>
          <a:xfrm>
            <a:off x="628650" y="1226610"/>
            <a:ext cx="7886700" cy="517584"/>
          </a:xfrm>
        </p:spPr>
        <p:txBody>
          <a:bodyPr>
            <a:noAutofit/>
          </a:bodyPr>
          <a:lstStyle/>
          <a:p>
            <a:pPr algn="ctr"/>
            <a:r>
              <a:rPr lang="hr-BA" sz="3600" dirty="0">
                <a:latin typeface="Arial" panose="020B0604020202020204" pitchFamily="34" charset="0"/>
                <a:cs typeface="Arial" panose="020B0604020202020204" pitchFamily="34" charset="0"/>
              </a:rPr>
              <a:t>Neka od novih zakonskih rješenja:</a:t>
            </a:r>
          </a:p>
        </p:txBody>
      </p:sp>
      <p:sp>
        <p:nvSpPr>
          <p:cNvPr id="3" name="Rezervirano mjesto sadržaja 2">
            <a:extLst>
              <a:ext uri="{FF2B5EF4-FFF2-40B4-BE49-F238E27FC236}">
                <a16:creationId xmlns="" xmlns:a16="http://schemas.microsoft.com/office/drawing/2014/main" id="{41CFAE89-D4BE-291A-30F9-9F80BD194354}"/>
              </a:ext>
            </a:extLst>
          </p:cNvPr>
          <p:cNvSpPr>
            <a:spLocks noGrp="1"/>
          </p:cNvSpPr>
          <p:nvPr>
            <p:ph idx="1"/>
          </p:nvPr>
        </p:nvSpPr>
        <p:spPr>
          <a:xfrm>
            <a:off x="628650" y="2001471"/>
            <a:ext cx="7886700" cy="4724644"/>
          </a:xfrm>
        </p:spPr>
        <p:txBody>
          <a:bodyPr>
            <a:normAutofit fontScale="85000" lnSpcReduction="20000"/>
          </a:bodyPr>
          <a:lstStyle/>
          <a:p>
            <a:pPr lvl="0" algn="just">
              <a:lnSpc>
                <a:spcPct val="107000"/>
              </a:lnSpc>
              <a:spcAft>
                <a:spcPts val="800"/>
              </a:spcAft>
              <a:buFont typeface="Arial" panose="020B0604020202020204" pitchFamily="34" charset="0"/>
              <a:buChar char="•"/>
            </a:pPr>
            <a:r>
              <a:rPr lang="bs-Latn-BA" sz="2300" kern="100" dirty="0">
                <a:effectLst/>
                <a:latin typeface="Arial" panose="020B0604020202020204" pitchFamily="34" charset="0"/>
                <a:ea typeface="Calibri" panose="020F0502020204030204" pitchFamily="34" charset="0"/>
                <a:cs typeface="Arial" panose="020B0604020202020204" pitchFamily="34" charset="0"/>
              </a:rPr>
              <a:t>preciznije se objašnjava pojam trgovca i trgovinske djelatnosti, kao i ostali subjekti koji pod određenim uslovima mogu obavljati trgovinsku djelatnost (fizička lica, udruženja građana, poljoprivrednici),</a:t>
            </a:r>
            <a:endParaRPr lang="hr-BA" sz="2300" kern="1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spcAft>
                <a:spcPts val="800"/>
              </a:spcAft>
              <a:buFont typeface="Arial" panose="020B0604020202020204" pitchFamily="34" charset="0"/>
              <a:buChar char="•"/>
            </a:pPr>
            <a:r>
              <a:rPr lang="bs-Latn-BA" sz="2300" kern="100" dirty="0">
                <a:effectLst/>
                <a:latin typeface="Arial" panose="020B0604020202020204" pitchFamily="34" charset="0"/>
                <a:ea typeface="Calibri" panose="020F0502020204030204" pitchFamily="34" charset="0"/>
                <a:cs typeface="Arial" panose="020B0604020202020204" pitchFamily="34" charset="0"/>
              </a:rPr>
              <a:t>propisuje se radno vrijeme prodajnih objekata,</a:t>
            </a:r>
            <a:endParaRPr lang="hr-BA" sz="2300" kern="1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spcAft>
                <a:spcPts val="800"/>
              </a:spcAft>
              <a:buFont typeface="Arial" panose="020B0604020202020204" pitchFamily="34" charset="0"/>
              <a:buChar char="•"/>
            </a:pPr>
            <a:r>
              <a:rPr lang="bs-Latn-BA" sz="2300" kern="100" dirty="0">
                <a:effectLst/>
                <a:latin typeface="Arial" panose="020B0604020202020204" pitchFamily="34" charset="0"/>
                <a:ea typeface="Calibri" panose="020F0502020204030204" pitchFamily="34" charset="0"/>
                <a:cs typeface="Arial" panose="020B0604020202020204" pitchFamily="34" charset="0"/>
              </a:rPr>
              <a:t>dodatno se uređuje postupanja i obaveze trgovaca u obavljanju trgovačke djelatnosti, </a:t>
            </a:r>
            <a:endParaRPr lang="hr-BA" sz="2300" kern="1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spcAft>
                <a:spcPts val="800"/>
              </a:spcAft>
              <a:buFont typeface="Arial" panose="020B0604020202020204" pitchFamily="34" charset="0"/>
              <a:buChar char="•"/>
            </a:pPr>
            <a:r>
              <a:rPr lang="bs-Latn-BA" sz="2300" kern="100" dirty="0">
                <a:effectLst/>
                <a:latin typeface="Arial" panose="020B0604020202020204" pitchFamily="34" charset="0"/>
                <a:ea typeface="Calibri" panose="020F0502020204030204" pitchFamily="34" charset="0"/>
                <a:cs typeface="Arial" panose="020B0604020202020204" pitchFamily="34" charset="0"/>
              </a:rPr>
              <a:t>uređuju se na potpuniji način pitanja koja su od značaja za potrošače (odobravanje popusta, prodaja sa sniženom cijenom…),</a:t>
            </a:r>
            <a:endParaRPr lang="hr-BA" sz="2300" kern="1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spcAft>
                <a:spcPts val="800"/>
              </a:spcAft>
              <a:buFont typeface="Arial" panose="020B0604020202020204" pitchFamily="34" charset="0"/>
              <a:buChar char="•"/>
            </a:pPr>
            <a:r>
              <a:rPr lang="bs-Latn-BA" sz="2300" kern="100" dirty="0">
                <a:effectLst/>
                <a:latin typeface="Arial" panose="020B0604020202020204" pitchFamily="34" charset="0"/>
                <a:ea typeface="Calibri" panose="020F0502020204030204" pitchFamily="34" charset="0"/>
                <a:cs typeface="Arial" panose="020B0604020202020204" pitchFamily="34" charset="0"/>
              </a:rPr>
              <a:t>uvedena je savremena nomenklatura i klasifikacija oblika i načina trgovine, novi instituti (posebne tržišne institucije i slično) sve u cilju razvoja tržišne konkurencije i ravnopravnosti trgovaca,</a:t>
            </a:r>
            <a:endParaRPr lang="hr-BA" sz="2300" kern="1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hr-BA" dirty="0"/>
          </a:p>
        </p:txBody>
      </p:sp>
    </p:spTree>
    <p:extLst>
      <p:ext uri="{BB962C8B-B14F-4D97-AF65-F5344CB8AC3E}">
        <p14:creationId xmlns:p14="http://schemas.microsoft.com/office/powerpoint/2010/main" val="241879201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6A2388E-99F4-2588-F020-C0723CDE1169}"/>
              </a:ext>
            </a:extLst>
          </p:cNvPr>
          <p:cNvSpPr>
            <a:spLocks noGrp="1"/>
          </p:cNvSpPr>
          <p:nvPr>
            <p:ph idx="1"/>
          </p:nvPr>
        </p:nvSpPr>
        <p:spPr>
          <a:xfrm>
            <a:off x="611065" y="1625785"/>
            <a:ext cx="7886700" cy="4858909"/>
          </a:xfrm>
        </p:spPr>
        <p:txBody>
          <a:bodyPr>
            <a:normAutofit fontScale="40000" lnSpcReduction="20000"/>
          </a:bodyPr>
          <a:lstStyle/>
          <a:p>
            <a:pPr marL="0" marR="0" lvl="0" indent="0" algn="just" defTabSz="2438337" rtl="0" eaLnBrk="1" fontAlgn="auto" latinLnBrk="0" hangingPunct="0">
              <a:lnSpc>
                <a:spcPct val="120000"/>
              </a:lnSpc>
              <a:spcBef>
                <a:spcPts val="0"/>
              </a:spcBef>
              <a:spcAft>
                <a:spcPts val="800"/>
              </a:spcAft>
              <a:buClrTx/>
              <a:buSzTx/>
              <a:buFontTx/>
              <a:buNone/>
              <a:tabLst/>
              <a:defRPr/>
            </a:pPr>
            <a:r>
              <a:rPr kumimoji="0" lang="bs-Latn-BA" sz="4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Članovima 97., 98. i 99. uređuje se </a:t>
            </a:r>
            <a:r>
              <a:rPr kumimoji="0" lang="bs-Latn-BA" sz="4200" b="0" i="1" u="sng"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način formiranja, isticanje i kalkulacija cijena</a:t>
            </a:r>
            <a:r>
              <a:rPr kumimoji="0" lang="bs-Latn-BA" sz="4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 </a:t>
            </a:r>
            <a:r>
              <a:rPr kumimoji="0" lang="bs-Latn-BA" sz="4200" b="0" i="1" u="sng"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Trgovci i proizvođači formiraju cijene robe i usluga slobodno prema uslovima tržišta, ako nije drugačije regulisano ovim zakonom i propisom kojim se uređuje kontrola cijena. Trgovac na malo je dužan formirati i istaći maloprodajnu cijenu robe koju stavlja u promet u domaćoj valuti i izdati račun za prodatu robu. Trgovac je dužan da formira cijene u prometu putem kalkulacija i da na osnovu njih istakne cijene za svaku robu u prodaji. Trgovac je dužan naplatu računa, koji potrošač plaća u gotovini, izvršiti u skladu sa Smjernicama o zaokruživanju iznosa za plaćanje u gotovinskom platnom prometu (“Službene novine Federacije BiH”, broj 89/07).</a:t>
            </a:r>
          </a:p>
          <a:p>
            <a:pPr marL="0" marR="0" lvl="0" indent="0" algn="just" defTabSz="2438337" rtl="0" eaLnBrk="1" fontAlgn="auto" latinLnBrk="0" hangingPunct="0">
              <a:lnSpc>
                <a:spcPct val="120000"/>
              </a:lnSpc>
              <a:spcBef>
                <a:spcPts val="0"/>
              </a:spcBef>
              <a:spcAft>
                <a:spcPts val="800"/>
              </a:spcAft>
              <a:buClrTx/>
              <a:buSzTx/>
              <a:buFontTx/>
              <a:buNone/>
              <a:tabLst/>
              <a:defRPr/>
            </a:pPr>
            <a:endParaRPr kumimoji="0" lang="hr-BA" sz="4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endParaRPr>
          </a:p>
          <a:p>
            <a:pPr marL="0" marR="0" lvl="0" indent="0" algn="just" defTabSz="2438337" rtl="0" eaLnBrk="1" fontAlgn="auto" latinLnBrk="0" hangingPunct="0">
              <a:lnSpc>
                <a:spcPct val="120000"/>
              </a:lnSpc>
              <a:spcBef>
                <a:spcPts val="0"/>
              </a:spcBef>
              <a:spcAft>
                <a:spcPts val="800"/>
              </a:spcAft>
              <a:buClrTx/>
              <a:buSzTx/>
              <a:buFontTx/>
              <a:buNone/>
              <a:tabLst/>
              <a:defRPr/>
            </a:pPr>
            <a:r>
              <a:rPr kumimoji="0" lang="bs-Latn-BA" sz="4200" b="0" i="0" u="sng"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Napomena:</a:t>
            </a:r>
            <a:r>
              <a:rPr kumimoji="0" lang="bs-Latn-BA" sz="4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 Trgovac nije dužan istaknuti cijene u apoenima koji su u opticaju u BiH, ali je dužan prilikom naplate računa u gotovini izvršiti zaokruživanje iznosa u skladu sa Smjernicama o zaokruživanju iznosa za plaćanje u gotovinskom platnom prometu.</a:t>
            </a:r>
          </a:p>
          <a:p>
            <a:pPr marL="0" marR="0" lvl="0" indent="0" algn="just" defTabSz="2438337" rtl="0" eaLnBrk="1" fontAlgn="auto" latinLnBrk="0" hangingPunct="0">
              <a:lnSpc>
                <a:spcPct val="107000"/>
              </a:lnSpc>
              <a:spcBef>
                <a:spcPts val="0"/>
              </a:spcBef>
              <a:spcAft>
                <a:spcPts val="800"/>
              </a:spcAft>
              <a:buClrTx/>
              <a:buSzTx/>
              <a:buFontTx/>
              <a:buNone/>
              <a:tabLst/>
              <a:defRPr/>
            </a:pPr>
            <a:endParaRPr kumimoji="0" lang="hr-BA" sz="4200" b="0" i="0" u="none" strike="noStrike" kern="100" cap="none" spc="0" normalizeH="0" baseline="0" noProof="0" dirty="0">
              <a:ln>
                <a:noFill/>
              </a:ln>
              <a:solidFill>
                <a:srgbClr val="000000"/>
              </a:solidFill>
              <a:effectLst/>
              <a:uLnTx/>
              <a:uFillTx/>
              <a:ea typeface="Calibri" panose="020F0502020204030204" pitchFamily="34" charset="0"/>
              <a:cs typeface="Arial" panose="020B0604020202020204" pitchFamily="34" charset="0"/>
              <a:sym typeface="Helvetica Neue"/>
            </a:endParaRPr>
          </a:p>
          <a:p>
            <a:endParaRPr lang="en-US" dirty="0"/>
          </a:p>
        </p:txBody>
      </p:sp>
    </p:spTree>
    <p:extLst>
      <p:ext uri="{BB962C8B-B14F-4D97-AF65-F5344CB8AC3E}">
        <p14:creationId xmlns:p14="http://schemas.microsoft.com/office/powerpoint/2010/main" val="205054976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8E16095-8BBA-D5DD-FF4E-9CE45E7C914C}"/>
              </a:ext>
            </a:extLst>
          </p:cNvPr>
          <p:cNvSpPr>
            <a:spLocks noGrp="1"/>
          </p:cNvSpPr>
          <p:nvPr>
            <p:ph idx="1"/>
          </p:nvPr>
        </p:nvSpPr>
        <p:spPr>
          <a:xfrm>
            <a:off x="637442" y="1564872"/>
            <a:ext cx="7886700" cy="4998952"/>
          </a:xfrm>
        </p:spPr>
        <p:txBody>
          <a:bodyPr>
            <a:normAutofit/>
          </a:bodyPr>
          <a:lstStyle/>
          <a:p>
            <a:pPr marL="0" marR="0" lvl="0" indent="0" algn="just" defTabSz="2438337" rtl="0" eaLnBrk="1" fontAlgn="auto" latinLnBrk="0" hangingPunct="0">
              <a:lnSpc>
                <a:spcPct val="100000"/>
              </a:lnSpc>
              <a:spcBef>
                <a:spcPts val="0"/>
              </a:spcBef>
              <a:spcAft>
                <a:spcPts val="800"/>
              </a:spcAft>
              <a:buClrTx/>
              <a:buSzTx/>
              <a:buFontTx/>
              <a:buNone/>
              <a:tabLst/>
              <a:defRPr/>
            </a:pPr>
            <a:r>
              <a:rPr kumimoji="0" lang="bs-Latn-BA" sz="20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Zakonom je uređeno da </a:t>
            </a:r>
            <a:r>
              <a:rPr kumimoji="0" lang="bs-Latn-BA" sz="2000" b="0" i="1" u="sng"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trgovac na malo može potrošačima da daje popust na cijenu, umanjenjem maloprodajne cijene utvrđene kalkulacijom, a prilikom plaćanja robe. Iznos popusta mora biti jasno iskazan na računu za prodatu robu i/ili uslugu. Vrsta i način plaćanja u maloprodaji ne smije uticati na krajnju cijenu računa koja se naplaćuje od kupca.</a:t>
            </a:r>
          </a:p>
          <a:p>
            <a:pPr marL="0" marR="0" lvl="0" indent="0" algn="just" defTabSz="2438337" rtl="0" eaLnBrk="1" fontAlgn="auto" latinLnBrk="0" hangingPunct="0">
              <a:lnSpc>
                <a:spcPct val="100000"/>
              </a:lnSpc>
              <a:spcBef>
                <a:spcPts val="0"/>
              </a:spcBef>
              <a:spcAft>
                <a:spcPts val="800"/>
              </a:spcAft>
              <a:buClrTx/>
              <a:buSzTx/>
              <a:buFontTx/>
              <a:buNone/>
              <a:tabLst/>
              <a:defRPr/>
            </a:pPr>
            <a:endParaRPr kumimoji="0" lang="hr-BA" sz="20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endParaRPr>
          </a:p>
          <a:p>
            <a:pPr marL="0" marR="0" lvl="0" indent="0" algn="just" defTabSz="2438337" rtl="0" eaLnBrk="1" fontAlgn="auto" latinLnBrk="0" hangingPunct="0">
              <a:lnSpc>
                <a:spcPct val="100000"/>
              </a:lnSpc>
              <a:spcBef>
                <a:spcPts val="0"/>
              </a:spcBef>
              <a:spcAft>
                <a:spcPts val="800"/>
              </a:spcAft>
              <a:buClrTx/>
              <a:buSzTx/>
              <a:buFontTx/>
              <a:buNone/>
              <a:tabLst/>
              <a:defRPr/>
            </a:pPr>
            <a:r>
              <a:rPr kumimoji="0" lang="bs-Latn-BA" sz="2000" b="0" i="0" u="sng"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Napomena:</a:t>
            </a:r>
            <a:r>
              <a:rPr kumimoji="0" lang="bs-Latn-BA" sz="20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 Doći će do izmjene poslovnih politika nekih trgovaca, obzirom da je novim Zakonom zabranjeno da vrsta i način plaćanja utiču na krajnju cijenu, tako da npr. ne smije se vršiti umanjivanje cijene isključivo iz razloga što se račun plaća u gotovom novcu. Izjednačeno je gotovinsko i jednokratno kartično plaćanje.</a:t>
            </a:r>
            <a:endParaRPr kumimoji="0" lang="hr-BA" sz="20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endParaRPr>
          </a:p>
          <a:p>
            <a:endParaRPr lang="en-US" dirty="0"/>
          </a:p>
        </p:txBody>
      </p:sp>
    </p:spTree>
    <p:extLst>
      <p:ext uri="{BB962C8B-B14F-4D97-AF65-F5344CB8AC3E}">
        <p14:creationId xmlns:p14="http://schemas.microsoft.com/office/powerpoint/2010/main" val="31864991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E7729BB-4829-2F19-2A2E-65B095F42F73}"/>
              </a:ext>
            </a:extLst>
          </p:cNvPr>
          <p:cNvSpPr>
            <a:spLocks noGrp="1"/>
          </p:cNvSpPr>
          <p:nvPr>
            <p:ph type="title"/>
          </p:nvPr>
        </p:nvSpPr>
        <p:spPr>
          <a:xfrm>
            <a:off x="628650" y="1087395"/>
            <a:ext cx="7886700" cy="603294"/>
          </a:xfrm>
        </p:spPr>
        <p:txBody>
          <a:bodyPr>
            <a:normAutofit/>
          </a:bodyPr>
          <a:lstStyle/>
          <a:p>
            <a:pPr algn="ctr"/>
            <a:r>
              <a:rPr lang="en-US" sz="3600" dirty="0" err="1">
                <a:latin typeface="Arial" panose="020B0604020202020204" pitchFamily="34" charset="0"/>
                <a:cs typeface="Arial" panose="020B0604020202020204" pitchFamily="34" charset="0"/>
              </a:rPr>
              <a:t>Prodajni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podsticaji</a:t>
            </a:r>
            <a:endParaRPr lang="en-US"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3CD5D5EF-B5A3-A4D5-E330-2F3DFD6BBCA5}"/>
              </a:ext>
            </a:extLst>
          </p:cNvPr>
          <p:cNvSpPr>
            <a:spLocks noGrp="1"/>
          </p:cNvSpPr>
          <p:nvPr>
            <p:ph idx="1"/>
          </p:nvPr>
        </p:nvSpPr>
        <p:spPr/>
        <p:txBody>
          <a:bodyPr>
            <a:normAutofit fontScale="25000" lnSpcReduction="20000"/>
          </a:bodyPr>
          <a:lstStyle/>
          <a:p>
            <a:pPr algn="just">
              <a:lnSpc>
                <a:spcPct val="120000"/>
              </a:lnSpc>
            </a:pPr>
            <a:r>
              <a:rPr lang="bs-Latn-BA" sz="6400" dirty="0">
                <a:latin typeface="Arial" panose="020B0604020202020204" pitchFamily="34" charset="0"/>
                <a:cs typeface="Arial" panose="020B0604020202020204" pitchFamily="34" charset="0"/>
              </a:rPr>
              <a:t>Odnose se samo na trgovinu na malo, dok se prodajni podsticaji u trgovini na veliko posmatraju kao obligacioni, ugovorni odnos između dvije ravnopravne strane </a:t>
            </a:r>
          </a:p>
          <a:p>
            <a:pPr algn="just">
              <a:lnSpc>
                <a:spcPct val="120000"/>
              </a:lnSpc>
            </a:pPr>
            <a:r>
              <a:rPr lang="en-US" sz="6400" dirty="0" err="1">
                <a:latin typeface="Arial" panose="020B0604020202020204" pitchFamily="34" charset="0"/>
                <a:cs typeface="Arial" panose="020B0604020202020204" pitchFamily="34" charset="0"/>
              </a:rPr>
              <a:t>Prodajni</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podsticaj</a:t>
            </a:r>
            <a:r>
              <a:rPr lang="en-US" sz="6400" dirty="0">
                <a:latin typeface="Arial" panose="020B0604020202020204" pitchFamily="34" charset="0"/>
                <a:cs typeface="Arial" panose="020B0604020202020204" pitchFamily="34" charset="0"/>
              </a:rPr>
              <a:t> je </a:t>
            </a:r>
            <a:r>
              <a:rPr lang="en-US" sz="6400" dirty="0" err="1">
                <a:latin typeface="Arial" panose="020B0604020202020204" pitchFamily="34" charset="0"/>
                <a:cs typeface="Arial" panose="020B0604020202020204" pitchFamily="34" charset="0"/>
              </a:rPr>
              <a:t>ponuda</a:t>
            </a:r>
            <a:r>
              <a:rPr lang="en-US" sz="6400" dirty="0">
                <a:latin typeface="Arial" panose="020B0604020202020204" pitchFamily="34" charset="0"/>
                <a:cs typeface="Arial" panose="020B0604020202020204" pitchFamily="34" charset="0"/>
              </a:rPr>
              <a:t> robe </a:t>
            </a:r>
            <a:r>
              <a:rPr lang="en-US" sz="6400" dirty="0" err="1">
                <a:latin typeface="Arial" panose="020B0604020202020204" pitchFamily="34" charset="0"/>
                <a:cs typeface="Arial" panose="020B0604020202020204" pitchFamily="34" charset="0"/>
              </a:rPr>
              <a:t>odnosno</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usluge</a:t>
            </a:r>
            <a:r>
              <a:rPr lang="en-US" sz="6400" dirty="0">
                <a:latin typeface="Arial" panose="020B0604020202020204" pitchFamily="34" charset="0"/>
                <a:cs typeface="Arial" panose="020B0604020202020204" pitchFamily="34" charset="0"/>
              </a:rPr>
              <a:t>, pod </a:t>
            </a:r>
            <a:r>
              <a:rPr lang="en-US" sz="6400" dirty="0" err="1">
                <a:latin typeface="Arial" panose="020B0604020202020204" pitchFamily="34" charset="0"/>
                <a:cs typeface="Arial" panose="020B0604020202020204" pitchFamily="34" charset="0"/>
              </a:rPr>
              <a:t>povoljnijim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uslovima</a:t>
            </a:r>
            <a:r>
              <a:rPr lang="en-US" sz="6400" dirty="0">
                <a:latin typeface="Arial" panose="020B0604020202020204" pitchFamily="34" charset="0"/>
                <a:cs typeface="Arial" panose="020B0604020202020204" pitchFamily="34" charset="0"/>
              </a:rPr>
              <a:t> u </a:t>
            </a:r>
            <a:r>
              <a:rPr lang="en-US" sz="6400" dirty="0" err="1">
                <a:latin typeface="Arial" panose="020B0604020202020204" pitchFamily="34" charset="0"/>
                <a:cs typeface="Arial" panose="020B0604020202020204" pitchFamily="34" charset="0"/>
              </a:rPr>
              <a:t>odnosu</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na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redovnu</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ponudu</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i</a:t>
            </a:r>
            <a:r>
              <a:rPr lang="en-US" sz="6400" dirty="0">
                <a:latin typeface="Arial" panose="020B0604020202020204" pitchFamily="34" charset="0"/>
                <a:cs typeface="Arial" panose="020B0604020202020204" pitchFamily="34" charset="0"/>
              </a:rPr>
              <a:t> to </a:t>
            </a:r>
            <a:r>
              <a:rPr lang="en-US" sz="6400" dirty="0" err="1">
                <a:latin typeface="Arial" panose="020B0604020202020204" pitchFamily="34" charset="0"/>
                <a:cs typeface="Arial" panose="020B0604020202020204" pitchFamily="34" charset="0"/>
              </a:rPr>
              <a:t>naročito</a:t>
            </a:r>
            <a:r>
              <a:rPr lang="en-US" sz="6400" dirty="0">
                <a:latin typeface="Arial" panose="020B0604020202020204" pitchFamily="34" charset="0"/>
                <a:cs typeface="Arial" panose="020B0604020202020204" pitchFamily="34" charset="0"/>
              </a:rPr>
              <a:t>:</a:t>
            </a:r>
          </a:p>
          <a:p>
            <a:pPr algn="just">
              <a:lnSpc>
                <a:spcPct val="120000"/>
              </a:lnSpc>
            </a:pPr>
            <a:r>
              <a:rPr lang="en-US" sz="6400" u="sng" dirty="0" err="1">
                <a:latin typeface="Arial" panose="020B0604020202020204" pitchFamily="34" charset="0"/>
                <a:cs typeface="Arial" panose="020B0604020202020204" pitchFamily="34" charset="0"/>
              </a:rPr>
              <a:t>sa</a:t>
            </a:r>
            <a:r>
              <a:rPr lang="en-US" sz="6400" u="sng" dirty="0">
                <a:latin typeface="Arial" panose="020B0604020202020204" pitchFamily="34" charset="0"/>
                <a:cs typeface="Arial" panose="020B0604020202020204" pitchFamily="34" charset="0"/>
              </a:rPr>
              <a:t> </a:t>
            </a:r>
            <a:r>
              <a:rPr lang="en-US" sz="6400" u="sng" dirty="0" err="1">
                <a:latin typeface="Arial" panose="020B0604020202020204" pitchFamily="34" charset="0"/>
                <a:cs typeface="Arial" panose="020B0604020202020204" pitchFamily="34" charset="0"/>
              </a:rPr>
              <a:t>sniženom</a:t>
            </a:r>
            <a:r>
              <a:rPr lang="en-US" sz="6400" u="sng" dirty="0">
                <a:latin typeface="Arial" panose="020B0604020202020204" pitchFamily="34" charset="0"/>
                <a:cs typeface="Arial" panose="020B0604020202020204" pitchFamily="34" charset="0"/>
              </a:rPr>
              <a:t> </a:t>
            </a:r>
            <a:r>
              <a:rPr lang="en-US" sz="6400" u="sng" dirty="0" err="1">
                <a:latin typeface="Arial" panose="020B0604020202020204" pitchFamily="34" charset="0"/>
                <a:cs typeface="Arial" panose="020B0604020202020204" pitchFamily="34" charset="0"/>
              </a:rPr>
              <a:t>cijenom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kao</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što</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su</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rasprodaja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akcijska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prodaja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stalna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prodaja</a:t>
            </a:r>
            <a:r>
              <a:rPr lang="en-US" sz="6400" dirty="0">
                <a:latin typeface="Arial" panose="020B0604020202020204" pitchFamily="34" charset="0"/>
                <a:cs typeface="Arial" panose="020B0604020202020204" pitchFamily="34" charset="0"/>
              </a:rPr>
              <a:t> po </a:t>
            </a:r>
            <a:r>
              <a:rPr lang="en-US" sz="6400" dirty="0" err="1">
                <a:latin typeface="Arial" panose="020B0604020202020204" pitchFamily="34" charset="0"/>
                <a:cs typeface="Arial" panose="020B0604020202020204" pitchFamily="34" charset="0"/>
              </a:rPr>
              <a:t>sniženoj</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cijeni</a:t>
            </a:r>
            <a:r>
              <a:rPr lang="en-US" sz="6400" dirty="0">
                <a:latin typeface="Arial" panose="020B0604020202020204" pitchFamily="34" charset="0"/>
                <a:cs typeface="Arial" panose="020B0604020202020204" pitchFamily="34" charset="0"/>
              </a:rPr>
              <a:t> u </a:t>
            </a:r>
            <a:r>
              <a:rPr lang="en-US" sz="6400" dirty="0" err="1">
                <a:latin typeface="Arial" panose="020B0604020202020204" pitchFamily="34" charset="0"/>
                <a:cs typeface="Arial" panose="020B0604020202020204" pitchFamily="34" charset="0"/>
              </a:rPr>
              <a:t>specijalizovanim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prodavnicama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sezonska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prodaja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promotivna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prodaja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sajamska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prodaja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prodaja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pojedinim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grupama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potrošača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i</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drugi</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oblici</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prodaje</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sa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cijenom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nižom</a:t>
            </a:r>
            <a:r>
              <a:rPr lang="en-US" sz="6400" dirty="0">
                <a:latin typeface="Arial" panose="020B0604020202020204" pitchFamily="34" charset="0"/>
                <a:cs typeface="Arial" panose="020B0604020202020204" pitchFamily="34" charset="0"/>
              </a:rPr>
              <a:t> od </a:t>
            </a:r>
            <a:r>
              <a:rPr lang="en-US" sz="6400" dirty="0" err="1">
                <a:latin typeface="Arial" panose="020B0604020202020204" pitchFamily="34" charset="0"/>
                <a:cs typeface="Arial" panose="020B0604020202020204" pitchFamily="34" charset="0"/>
              </a:rPr>
              <a:t>cijene</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ostvarene</a:t>
            </a:r>
            <a:r>
              <a:rPr lang="en-US" sz="6400" dirty="0">
                <a:latin typeface="Arial" panose="020B0604020202020204" pitchFamily="34" charset="0"/>
                <a:cs typeface="Arial" panose="020B0604020202020204" pitchFamily="34" charset="0"/>
              </a:rPr>
              <a:t> u </a:t>
            </a:r>
            <a:r>
              <a:rPr lang="en-US" sz="6400" dirty="0" err="1">
                <a:latin typeface="Arial" panose="020B0604020202020204" pitchFamily="34" charset="0"/>
                <a:cs typeface="Arial" panose="020B0604020202020204" pitchFamily="34" charset="0"/>
              </a:rPr>
              <a:t>redovnoj</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prodaji</a:t>
            </a:r>
            <a:r>
              <a:rPr lang="en-US" sz="6400" dirty="0">
                <a:latin typeface="Arial" panose="020B0604020202020204" pitchFamily="34" charset="0"/>
                <a:cs typeface="Arial" panose="020B0604020202020204" pitchFamily="34" charset="0"/>
              </a:rPr>
              <a:t>,</a:t>
            </a:r>
          </a:p>
          <a:p>
            <a:pPr algn="just">
              <a:lnSpc>
                <a:spcPct val="120000"/>
              </a:lnSpc>
            </a:pPr>
            <a:r>
              <a:rPr lang="en-US" sz="6400" u="sng" dirty="0" err="1">
                <a:latin typeface="Arial" panose="020B0604020202020204" pitchFamily="34" charset="0"/>
                <a:cs typeface="Arial" panose="020B0604020202020204" pitchFamily="34" charset="0"/>
              </a:rPr>
              <a:t>sa</a:t>
            </a:r>
            <a:r>
              <a:rPr lang="en-US" sz="6400" u="sng" dirty="0">
                <a:latin typeface="Arial" panose="020B0604020202020204" pitchFamily="34" charset="0"/>
                <a:cs typeface="Arial" panose="020B0604020202020204" pitchFamily="34" charset="0"/>
              </a:rPr>
              <a:t> p</a:t>
            </a:r>
            <a:r>
              <a:rPr lang="bs-Latn-BA" sz="6400" u="sng" dirty="0">
                <a:latin typeface="Arial" panose="020B0604020202020204" pitchFamily="34" charset="0"/>
                <a:cs typeface="Arial" panose="020B0604020202020204" pitchFamily="34" charset="0"/>
              </a:rPr>
              <a:t>o</a:t>
            </a:r>
            <a:r>
              <a:rPr lang="en-US" sz="6400" u="sng" dirty="0" err="1">
                <a:latin typeface="Arial" panose="020B0604020202020204" pitchFamily="34" charset="0"/>
                <a:cs typeface="Arial" panose="020B0604020202020204" pitchFamily="34" charset="0"/>
              </a:rPr>
              <a:t>sebnim</a:t>
            </a:r>
            <a:r>
              <a:rPr lang="en-US" sz="6400" u="sng" dirty="0">
                <a:latin typeface="Arial" panose="020B0604020202020204" pitchFamily="34" charset="0"/>
                <a:cs typeface="Arial" panose="020B0604020202020204" pitchFamily="34" charset="0"/>
              </a:rPr>
              <a:t> </a:t>
            </a:r>
            <a:r>
              <a:rPr lang="en-US" sz="6400" u="sng" dirty="0" err="1">
                <a:latin typeface="Arial" panose="020B0604020202020204" pitchFamily="34" charset="0"/>
                <a:cs typeface="Arial" panose="020B0604020202020204" pitchFamily="34" charset="0"/>
              </a:rPr>
              <a:t>pogodnostima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tokom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prodaje</a:t>
            </a:r>
            <a:r>
              <a:rPr lang="en-US" sz="6400" dirty="0">
                <a:latin typeface="Arial" panose="020B0604020202020204" pitchFamily="34" charset="0"/>
                <a:cs typeface="Arial" panose="020B0604020202020204" pitchFamily="34" charset="0"/>
              </a:rPr>
              <a:t> u </a:t>
            </a:r>
            <a:r>
              <a:rPr lang="en-US" sz="6400" dirty="0" err="1">
                <a:latin typeface="Arial" panose="020B0604020202020204" pitchFamily="34" charset="0"/>
                <a:cs typeface="Arial" panose="020B0604020202020204" pitchFamily="34" charset="0"/>
              </a:rPr>
              <a:t>vezi</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sa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isporukom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montažom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održavanjem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ili</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drugim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pogodnostima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i</a:t>
            </a:r>
            <a:r>
              <a:rPr lang="en-US" sz="6400" dirty="0">
                <a:latin typeface="Arial" panose="020B0604020202020204" pitchFamily="34" charset="0"/>
                <a:cs typeface="Arial" panose="020B0604020202020204" pitchFamily="34" charset="0"/>
              </a:rPr>
              <a:t> to </a:t>
            </a:r>
            <a:r>
              <a:rPr lang="en-US" sz="6400" dirty="0" err="1">
                <a:latin typeface="Arial" panose="020B0604020202020204" pitchFamily="34" charset="0"/>
                <a:cs typeface="Arial" panose="020B0604020202020204" pitchFamily="34" charset="0"/>
              </a:rPr>
              <a:t>zavisno</a:t>
            </a:r>
            <a:r>
              <a:rPr lang="en-US" sz="6400" dirty="0">
                <a:latin typeface="Arial" panose="020B0604020202020204" pitchFamily="34" charset="0"/>
                <a:cs typeface="Arial" panose="020B0604020202020204" pitchFamily="34" charset="0"/>
              </a:rPr>
              <a:t> od </a:t>
            </a:r>
            <a:r>
              <a:rPr lang="en-US" sz="6400" dirty="0" err="1">
                <a:latin typeface="Arial" panose="020B0604020202020204" pitchFamily="34" charset="0"/>
                <a:cs typeface="Arial" panose="020B0604020202020204" pitchFamily="34" charset="0"/>
              </a:rPr>
              <a:t>prirode</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proizvoda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odnosno</a:t>
            </a:r>
            <a:r>
              <a:rPr lang="en-US" sz="6400" dirty="0">
                <a:latin typeface="Arial" panose="020B0604020202020204" pitchFamily="34" charset="0"/>
                <a:cs typeface="Arial" panose="020B0604020202020204" pitchFamily="34" charset="0"/>
              </a:rPr>
              <a:t> robe </a:t>
            </a:r>
            <a:r>
              <a:rPr lang="en-US" sz="6400" dirty="0" err="1">
                <a:latin typeface="Arial" panose="020B0604020202020204" pitchFamily="34" charset="0"/>
                <a:cs typeface="Arial" panose="020B0604020202020204" pitchFamily="34" charset="0"/>
              </a:rPr>
              <a:t>ili</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usluge</a:t>
            </a:r>
            <a:r>
              <a:rPr lang="en-US" sz="6400" dirty="0">
                <a:latin typeface="Arial" panose="020B0604020202020204" pitchFamily="34" charset="0"/>
                <a:cs typeface="Arial" panose="020B0604020202020204" pitchFamily="34" charset="0"/>
              </a:rPr>
              <a:t>,</a:t>
            </a:r>
          </a:p>
          <a:p>
            <a:pPr algn="just">
              <a:lnSpc>
                <a:spcPct val="120000"/>
              </a:lnSpc>
            </a:pPr>
            <a:r>
              <a:rPr lang="en-US" sz="6400" u="sng" dirty="0" err="1">
                <a:latin typeface="Arial" panose="020B0604020202020204" pitchFamily="34" charset="0"/>
                <a:cs typeface="Arial" panose="020B0604020202020204" pitchFamily="34" charset="0"/>
              </a:rPr>
              <a:t>sa</a:t>
            </a:r>
            <a:r>
              <a:rPr lang="en-US" sz="6400" u="sng" dirty="0">
                <a:latin typeface="Arial" panose="020B0604020202020204" pitchFamily="34" charset="0"/>
                <a:cs typeface="Arial" panose="020B0604020202020204" pitchFamily="34" charset="0"/>
              </a:rPr>
              <a:t> </a:t>
            </a:r>
            <a:r>
              <a:rPr lang="en-US" sz="6400" u="sng" dirty="0" err="1">
                <a:latin typeface="Arial" panose="020B0604020202020204" pitchFamily="34" charset="0"/>
                <a:cs typeface="Arial" panose="020B0604020202020204" pitchFamily="34" charset="0"/>
              </a:rPr>
              <a:t>obećanjem</a:t>
            </a:r>
            <a:r>
              <a:rPr lang="en-US" sz="6400" u="sng" dirty="0">
                <a:latin typeface="Arial" panose="020B0604020202020204" pitchFamily="34" charset="0"/>
                <a:cs typeface="Arial" panose="020B0604020202020204" pitchFamily="34" charset="0"/>
              </a:rPr>
              <a:t> </a:t>
            </a:r>
            <a:r>
              <a:rPr lang="en-US" sz="6400" u="sng" dirty="0" err="1">
                <a:latin typeface="Arial" panose="020B0604020202020204" pitchFamily="34" charset="0"/>
                <a:cs typeface="Arial" panose="020B0604020202020204" pitchFamily="34" charset="0"/>
              </a:rPr>
              <a:t>nagrade</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učešćem</a:t>
            </a:r>
            <a:r>
              <a:rPr lang="en-US" sz="6400" dirty="0">
                <a:latin typeface="Arial" panose="020B0604020202020204" pitchFamily="34" charset="0"/>
                <a:cs typeface="Arial" panose="020B0604020202020204" pitchFamily="34" charset="0"/>
              </a:rPr>
              <a:t> u </a:t>
            </a:r>
            <a:r>
              <a:rPr lang="en-US" sz="6400" dirty="0" err="1">
                <a:latin typeface="Arial" panose="020B0604020202020204" pitchFamily="34" charset="0"/>
                <a:cs typeface="Arial" panose="020B0604020202020204" pitchFamily="34" charset="0"/>
              </a:rPr>
              <a:t>nagradnoj</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igri</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pratećim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poklonima</a:t>
            </a:r>
            <a:r>
              <a:rPr lang="en-US" sz="6400" dirty="0">
                <a:latin typeface="Arial" panose="020B0604020202020204" pitchFamily="34" charset="0"/>
                <a:cs typeface="Arial" panose="020B0604020202020204" pitchFamily="34" charset="0"/>
              </a:rPr>
              <a:t>, u </a:t>
            </a:r>
            <a:r>
              <a:rPr lang="en-US" sz="6400" dirty="0" err="1">
                <a:latin typeface="Arial" panose="020B0604020202020204" pitchFamily="34" charset="0"/>
                <a:cs typeface="Arial" panose="020B0604020202020204" pitchFamily="34" charset="0"/>
              </a:rPr>
              <a:t>programima</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lojalnosti</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odnosno</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drugim</a:t>
            </a:r>
            <a:r>
              <a:rPr lang="en-US" sz="6400" dirty="0">
                <a:latin typeface="Arial" panose="020B0604020202020204" pitchFamily="34" charset="0"/>
                <a:cs typeface="Arial" panose="020B0604020202020204" pitchFamily="34" charset="0"/>
              </a:rPr>
              <a:t> </a:t>
            </a:r>
            <a:r>
              <a:rPr lang="en-US" sz="6400" dirty="0" err="1">
                <a:latin typeface="Arial" panose="020B0604020202020204" pitchFamily="34" charset="0"/>
                <a:cs typeface="Arial" panose="020B0604020202020204" pitchFamily="34" charset="0"/>
              </a:rPr>
              <a:t>pogodnostima</a:t>
            </a:r>
            <a:r>
              <a:rPr lang="en-US" sz="6400" dirty="0">
                <a:latin typeface="Arial" panose="020B0604020202020204" pitchFamily="34" charset="0"/>
                <a:cs typeface="Arial" panose="020B0604020202020204" pitchFamily="34" charset="0"/>
              </a:rPr>
              <a:t>.</a:t>
            </a:r>
          </a:p>
          <a:p>
            <a:endParaRPr lang="en-US" dirty="0"/>
          </a:p>
        </p:txBody>
      </p:sp>
    </p:spTree>
    <p:extLst>
      <p:ext uri="{BB962C8B-B14F-4D97-AF65-F5344CB8AC3E}">
        <p14:creationId xmlns:p14="http://schemas.microsoft.com/office/powerpoint/2010/main" val="55758729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59B00D4-C846-A97F-25B0-B6C7CA3CCF8C}"/>
              </a:ext>
            </a:extLst>
          </p:cNvPr>
          <p:cNvSpPr>
            <a:spLocks noGrp="1"/>
          </p:cNvSpPr>
          <p:nvPr>
            <p:ph idx="1"/>
          </p:nvPr>
        </p:nvSpPr>
        <p:spPr>
          <a:xfrm>
            <a:off x="628650" y="1193074"/>
            <a:ext cx="7886700" cy="5390606"/>
          </a:xfrm>
        </p:spPr>
        <p:txBody>
          <a:bodyPr>
            <a:normAutofit fontScale="25000" lnSpcReduction="20000"/>
          </a:bodyPr>
          <a:lstStyle/>
          <a:p>
            <a:pPr marL="0" marR="0" lvl="0" indent="0" algn="just" defTabSz="2438337" rtl="0" eaLnBrk="1" fontAlgn="auto" latinLnBrk="0" hangingPunct="0">
              <a:lnSpc>
                <a:spcPct val="120000"/>
              </a:lnSpc>
              <a:spcBef>
                <a:spcPts val="0"/>
              </a:spcBef>
              <a:spcAft>
                <a:spcPts val="800"/>
              </a:spcAft>
              <a:buClrTx/>
              <a:buSzTx/>
              <a:buFontTx/>
              <a:buNone/>
              <a:tabLst/>
              <a:defRPr/>
            </a:pPr>
            <a:r>
              <a:rPr kumimoji="0" lang="bs-Latn-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Obaveza trgovca je da utvrdi, </a:t>
            </a:r>
            <a:r>
              <a:rPr kumimoji="0" lang="bs-Latn-BA" sz="5600" b="0" i="1" u="sng"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u pisanoj formi, pravila kada sprovodi postupak posebne vrste prodaje, te da ih jasno, vidljivo i čitko istakne u poslovnom prostoru ili posebnom mjestu prodaje, lako dostupnom potrošaču, u skladu sa posebnim propisima o zaštiti potrošača. </a:t>
            </a:r>
            <a:r>
              <a:rPr kumimoji="0" lang="bs-Latn-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Propisan je i sadržaj pravila, tako da isti minimalno moraju sadržavati:</a:t>
            </a:r>
            <a:endParaRPr kumimoji="0" lang="hr-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endParaRPr>
          </a:p>
          <a:p>
            <a:pPr marL="0" marR="0" lvl="0" indent="0" algn="just" defTabSz="2438337" rtl="0" eaLnBrk="1" fontAlgn="auto" latinLnBrk="0" hangingPunct="0">
              <a:lnSpc>
                <a:spcPct val="120000"/>
              </a:lnSpc>
              <a:spcBef>
                <a:spcPts val="0"/>
              </a:spcBef>
              <a:spcAft>
                <a:spcPts val="800"/>
              </a:spcAft>
              <a:buClrTx/>
              <a:buSzTx/>
              <a:buFontTx/>
              <a:buNone/>
              <a:tabLst/>
              <a:defRPr/>
            </a:pPr>
            <a:r>
              <a:rPr kumimoji="0" lang="bs-Latn-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 </a:t>
            </a:r>
            <a:endParaRPr kumimoji="0" lang="hr-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endParaRPr>
          </a:p>
          <a:p>
            <a:pPr marL="571500" marR="0" lvl="0" indent="-571500" algn="just" defTabSz="2438337" rtl="0" eaLnBrk="1" fontAlgn="auto" latinLnBrk="0" hangingPunct="0">
              <a:lnSpc>
                <a:spcPct val="120000"/>
              </a:lnSpc>
              <a:spcBef>
                <a:spcPts val="0"/>
              </a:spcBef>
              <a:spcAft>
                <a:spcPts val="800"/>
              </a:spcAft>
              <a:buClrTx/>
              <a:buSzTx/>
              <a:buFont typeface="Arial" panose="020B0604020202020204" pitchFamily="34" charset="0"/>
              <a:buChar char="•"/>
              <a:tabLst/>
              <a:defRPr/>
            </a:pPr>
            <a:r>
              <a:rPr kumimoji="0" lang="bs-Latn-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vrstu podsticaja, kao što su: popust, prateći poklon, učešće u nagradnoj igri ili druga pogodnost, </a:t>
            </a:r>
            <a:endParaRPr kumimoji="0" lang="hr-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endParaRPr>
          </a:p>
          <a:p>
            <a:pPr marL="571500" marR="0" lvl="0" indent="-571500" algn="just" defTabSz="2438337" rtl="0" eaLnBrk="1" fontAlgn="auto" latinLnBrk="0" hangingPunct="0">
              <a:lnSpc>
                <a:spcPct val="120000"/>
              </a:lnSpc>
              <a:spcBef>
                <a:spcPts val="0"/>
              </a:spcBef>
              <a:spcAft>
                <a:spcPts val="800"/>
              </a:spcAft>
              <a:buClrTx/>
              <a:buSzTx/>
              <a:buFont typeface="Arial" panose="020B0604020202020204" pitchFamily="34" charset="0"/>
              <a:buChar char="•"/>
              <a:tabLst/>
              <a:defRPr/>
            </a:pPr>
            <a:r>
              <a:rPr kumimoji="0" lang="bs-Latn-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precizno i jasno određenje robe odnosno usluge na koju se odnosi,</a:t>
            </a:r>
            <a:endParaRPr kumimoji="0" lang="hr-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endParaRPr>
          </a:p>
          <a:p>
            <a:pPr marL="571500" marR="0" lvl="0" indent="-571500" algn="just" defTabSz="2438337" rtl="0" eaLnBrk="1" fontAlgn="auto" latinLnBrk="0" hangingPunct="0">
              <a:lnSpc>
                <a:spcPct val="120000"/>
              </a:lnSpc>
              <a:spcBef>
                <a:spcPts val="0"/>
              </a:spcBef>
              <a:spcAft>
                <a:spcPts val="800"/>
              </a:spcAft>
              <a:buClrTx/>
              <a:buSzTx/>
              <a:buFont typeface="Arial" panose="020B0604020202020204" pitchFamily="34" charset="0"/>
              <a:buChar char="•"/>
              <a:tabLst/>
              <a:defRPr/>
            </a:pPr>
            <a:r>
              <a:rPr kumimoji="0" lang="bs-Latn-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period važenja podsticaja sa naznakom datuma početka,</a:t>
            </a:r>
            <a:endParaRPr kumimoji="0" lang="hr-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endParaRPr>
          </a:p>
          <a:p>
            <a:pPr marL="571500" marR="0" lvl="0" indent="-571500" algn="just" defTabSz="2438337" rtl="0" eaLnBrk="1" fontAlgn="auto" latinLnBrk="0" hangingPunct="0">
              <a:lnSpc>
                <a:spcPct val="120000"/>
              </a:lnSpc>
              <a:spcBef>
                <a:spcPts val="0"/>
              </a:spcBef>
              <a:spcAft>
                <a:spcPts val="800"/>
              </a:spcAft>
              <a:buClrTx/>
              <a:buSzTx/>
              <a:buFont typeface="Arial" panose="020B0604020202020204" pitchFamily="34" charset="0"/>
              <a:buChar char="•"/>
              <a:tabLst/>
              <a:defRPr/>
            </a:pPr>
            <a:r>
              <a:rPr kumimoji="0" lang="bs-Latn-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sve eventualne posebne uslove za ostvarivanje prava na podsticaj.</a:t>
            </a:r>
          </a:p>
          <a:p>
            <a:pPr marL="0" marR="0" lvl="0" indent="0" algn="just" defTabSz="2438337" rtl="0" eaLnBrk="1" fontAlgn="auto" latinLnBrk="0" hangingPunct="0">
              <a:lnSpc>
                <a:spcPct val="120000"/>
              </a:lnSpc>
              <a:spcBef>
                <a:spcPts val="0"/>
              </a:spcBef>
              <a:spcAft>
                <a:spcPts val="800"/>
              </a:spcAft>
              <a:buClrTx/>
              <a:buSzTx/>
              <a:buFontTx/>
              <a:buNone/>
              <a:tabLst/>
              <a:defRPr/>
            </a:pPr>
            <a:endParaRPr kumimoji="0" lang="hr-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endParaRPr>
          </a:p>
          <a:p>
            <a:pPr marL="0" marR="0" lvl="0" indent="0" algn="just" defTabSz="2438337" rtl="0" eaLnBrk="1" fontAlgn="auto" latinLnBrk="0" hangingPunct="0">
              <a:lnSpc>
                <a:spcPct val="120000"/>
              </a:lnSpc>
              <a:spcBef>
                <a:spcPts val="0"/>
              </a:spcBef>
              <a:spcAft>
                <a:spcPts val="800"/>
              </a:spcAft>
              <a:buClrTx/>
              <a:buSzTx/>
              <a:buFontTx/>
              <a:buNone/>
              <a:tabLst/>
              <a:defRPr/>
            </a:pPr>
            <a:r>
              <a:rPr kumimoji="0" lang="bs-Latn-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Također, normirano je da je </a:t>
            </a:r>
            <a:r>
              <a:rPr kumimoji="0" lang="bs-Latn-BA" sz="5600" b="0" i="1" u="sng"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promotivna prodaja prodaja robe koja se prvi put uvodi u ponudu trgovca i koja se nudi po nižoj cijeni od cijene koja će biti formirana u redovnoj ponudi.</a:t>
            </a:r>
          </a:p>
          <a:p>
            <a:pPr marL="0" marR="0" lvl="0" indent="0" algn="just" defTabSz="2438337" rtl="0" eaLnBrk="1" fontAlgn="auto" latinLnBrk="0" hangingPunct="0">
              <a:lnSpc>
                <a:spcPct val="120000"/>
              </a:lnSpc>
              <a:spcBef>
                <a:spcPts val="0"/>
              </a:spcBef>
              <a:spcAft>
                <a:spcPts val="800"/>
              </a:spcAft>
              <a:buClrTx/>
              <a:buSzTx/>
              <a:buFontTx/>
              <a:buNone/>
              <a:tabLst/>
              <a:defRPr/>
            </a:pPr>
            <a:r>
              <a:rPr kumimoji="0" lang="hr-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
            </a:r>
            <a:br>
              <a:rPr kumimoji="0" lang="hr-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br>
            <a:r>
              <a:rPr kumimoji="0" lang="hr-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Pitanje: </a:t>
            </a:r>
          </a:p>
          <a:p>
            <a:pPr marR="0" lvl="0" algn="just" defTabSz="2438337" rtl="0" eaLnBrk="1" fontAlgn="auto" latinLnBrk="0" hangingPunct="0">
              <a:lnSpc>
                <a:spcPct val="120000"/>
              </a:lnSpc>
              <a:spcBef>
                <a:spcPts val="0"/>
              </a:spcBef>
              <a:spcAft>
                <a:spcPts val="800"/>
              </a:spcAft>
              <a:buClrTx/>
              <a:buSzTx/>
              <a:tabLst/>
              <a:defRPr/>
            </a:pPr>
            <a:r>
              <a:rPr kumimoji="0" lang="hr-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rPr>
              <a:t>Da li se mora donijeti poseban interni akt samo za pisana pravila u vezi postupka posebne prodaje, ili ista mogu biti i sastavni dio pisanih pravila o uslovima prodaje?</a:t>
            </a:r>
          </a:p>
          <a:p>
            <a:pPr marR="0" lvl="0" algn="just" defTabSz="2438337" rtl="0" eaLnBrk="1" fontAlgn="auto" latinLnBrk="0" hangingPunct="0">
              <a:lnSpc>
                <a:spcPct val="120000"/>
              </a:lnSpc>
              <a:spcBef>
                <a:spcPts val="0"/>
              </a:spcBef>
              <a:spcAft>
                <a:spcPts val="800"/>
              </a:spcAft>
              <a:buClrTx/>
              <a:buSzTx/>
              <a:tabLst/>
              <a:defRPr/>
            </a:pPr>
            <a:r>
              <a:rPr lang="hr-BA" sz="5600" kern="100" dirty="0">
                <a:solidFill>
                  <a:srgbClr val="000000"/>
                </a:solidFill>
                <a:latin typeface="Arial" panose="020B0604020202020204" pitchFamily="34" charset="0"/>
                <a:ea typeface="Calibri" panose="020F0502020204030204" pitchFamily="34" charset="0"/>
                <a:cs typeface="Arial" panose="020B0604020202020204" pitchFamily="34" charset="0"/>
                <a:sym typeface="Helvetica Neue"/>
              </a:rPr>
              <a:t>Da li je dozvoljeno davati prodajne podsticaje određenoj grupi ljudi, npr. penzionirima petkom?</a:t>
            </a:r>
            <a:endParaRPr kumimoji="0" lang="bs-Latn-BA" sz="56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sym typeface="Helvetica Neue"/>
            </a:endParaRPr>
          </a:p>
          <a:p>
            <a:endParaRPr lang="en-US" dirty="0"/>
          </a:p>
        </p:txBody>
      </p:sp>
    </p:spTree>
    <p:extLst>
      <p:ext uri="{BB962C8B-B14F-4D97-AF65-F5344CB8AC3E}">
        <p14:creationId xmlns:p14="http://schemas.microsoft.com/office/powerpoint/2010/main" val="317495246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316480" y="995680"/>
            <a:ext cx="5212080" cy="695009"/>
          </a:xfrm>
        </p:spPr>
        <p:txBody>
          <a:bodyPr/>
          <a:lstStyle/>
          <a:p>
            <a:pPr algn="ctr"/>
            <a:r>
              <a:rPr lang="bs-Latn-BA" dirty="0"/>
              <a:t> </a:t>
            </a:r>
            <a:r>
              <a:rPr lang="bs-Latn-BA" sz="3600" dirty="0" smtClean="0">
                <a:latin typeface="Arial" panose="020B0604020202020204" pitchFamily="34" charset="0"/>
                <a:cs typeface="Arial" panose="020B0604020202020204" pitchFamily="34" charset="0"/>
              </a:rPr>
              <a:t>Trgovačka evidencija</a:t>
            </a:r>
            <a:endParaRPr lang="bs-Latn-BA" sz="3600" dirty="0">
              <a:latin typeface="Arial" panose="020B0604020202020204" pitchFamily="34" charset="0"/>
              <a:cs typeface="Arial" panose="020B0604020202020204" pitchFamily="34" charset="0"/>
            </a:endParaRPr>
          </a:p>
        </p:txBody>
      </p:sp>
      <p:sp>
        <p:nvSpPr>
          <p:cNvPr id="3" name="Rezervirano mjesto sadržaja 2"/>
          <p:cNvSpPr>
            <a:spLocks noGrp="1"/>
          </p:cNvSpPr>
          <p:nvPr>
            <p:ph idx="1"/>
          </p:nvPr>
        </p:nvSpPr>
        <p:spPr/>
        <p:txBody>
          <a:bodyPr/>
          <a:lstStyle/>
          <a:p>
            <a:pPr algn="just"/>
            <a:r>
              <a:rPr lang="bs-Latn-BA" dirty="0" smtClean="0">
                <a:latin typeface="Arial" panose="020B0604020202020204" pitchFamily="34" charset="0"/>
                <a:cs typeface="Arial" panose="020B0604020202020204" pitchFamily="34" charset="0"/>
              </a:rPr>
              <a:t>Obveza vođenja evidencije</a:t>
            </a:r>
          </a:p>
          <a:p>
            <a:pPr lvl="0" algn="just"/>
            <a:r>
              <a:rPr lang="hr-HR" dirty="0" smtClean="0">
                <a:latin typeface="Arial" panose="020B0604020202020204" pitchFamily="34" charset="0"/>
                <a:cs typeface="Arial" panose="020B0604020202020204" pitchFamily="34" charset="0"/>
              </a:rPr>
              <a:t> </a:t>
            </a:r>
            <a:r>
              <a:rPr lang="hr-HR" dirty="0">
                <a:latin typeface="Arial" panose="020B0604020202020204" pitchFamily="34" charset="0"/>
                <a:cs typeface="Arial" panose="020B0604020202020204" pitchFamily="34" charset="0"/>
              </a:rPr>
              <a:t>za svaku </a:t>
            </a:r>
            <a:r>
              <a:rPr lang="hr-HR" dirty="0" err="1">
                <a:latin typeface="Arial" panose="020B0604020202020204" pitchFamily="34" charset="0"/>
                <a:cs typeface="Arial" panose="020B0604020202020204" pitchFamily="34" charset="0"/>
              </a:rPr>
              <a:t>prodatu</a:t>
            </a:r>
            <a:r>
              <a:rPr lang="hr-HR" dirty="0">
                <a:latin typeface="Arial" panose="020B0604020202020204" pitchFamily="34" charset="0"/>
                <a:cs typeface="Arial" panose="020B0604020202020204" pitchFamily="34" charset="0"/>
              </a:rPr>
              <a:t> robu ili izvršenu uslugu, </a:t>
            </a:r>
            <a:r>
              <a:rPr lang="hr-HR" dirty="0" smtClean="0">
                <a:latin typeface="Arial" panose="020B0604020202020204" pitchFamily="34" charset="0"/>
                <a:cs typeface="Arial" panose="020B0604020202020204" pitchFamily="34" charset="0"/>
              </a:rPr>
              <a:t>obaveza trgovca </a:t>
            </a:r>
            <a:r>
              <a:rPr lang="hr-HR" dirty="0" err="1" smtClean="0">
                <a:latin typeface="Arial" panose="020B0604020202020204" pitchFamily="34" charset="0"/>
                <a:cs typeface="Arial" panose="020B0604020202020204" pitchFamily="34" charset="0"/>
              </a:rPr>
              <a:t>dakupcu</a:t>
            </a:r>
            <a:r>
              <a:rPr lang="hr-HR" dirty="0" smtClean="0">
                <a:latin typeface="Arial" panose="020B0604020202020204" pitchFamily="34" charset="0"/>
                <a:cs typeface="Arial" panose="020B0604020202020204" pitchFamily="34" charset="0"/>
              </a:rPr>
              <a:t> izda </a:t>
            </a:r>
            <a:r>
              <a:rPr lang="hr-HR" dirty="0">
                <a:latin typeface="Arial" panose="020B0604020202020204" pitchFamily="34" charset="0"/>
                <a:cs typeface="Arial" panose="020B0604020202020204" pitchFamily="34" charset="0"/>
              </a:rPr>
              <a:t>odgovarajući račun, u skladu sa zakonom kojim se uređuje promet putem fiskalnih kasa, otpremnicu, dostavnicu, nota račun, paragon i otkupni blok.</a:t>
            </a:r>
            <a:endParaRPr lang="bs-Latn-BA" dirty="0">
              <a:latin typeface="Arial" panose="020B0604020202020204" pitchFamily="34" charset="0"/>
              <a:cs typeface="Arial" panose="020B0604020202020204" pitchFamily="34" charset="0"/>
            </a:endParaRPr>
          </a:p>
          <a:p>
            <a:pPr lvl="0" algn="just"/>
            <a:r>
              <a:rPr lang="hr-HR" dirty="0">
                <a:latin typeface="Arial" panose="020B0604020202020204" pitchFamily="34" charset="0"/>
                <a:cs typeface="Arial" panose="020B0604020202020204" pitchFamily="34" charset="0"/>
              </a:rPr>
              <a:t>Ministar pravilnikom propisuje oblik, sadržaj i način vođenja trgovačke knjige za trgovinu na veliko, trgovinu na malo i trgovinske usluge. </a:t>
            </a:r>
            <a:endParaRPr lang="bs-Latn-BA" dirty="0">
              <a:latin typeface="Arial" panose="020B0604020202020204" pitchFamily="34" charset="0"/>
              <a:cs typeface="Arial" panose="020B0604020202020204" pitchFamily="34" charset="0"/>
            </a:endParaRPr>
          </a:p>
          <a:p>
            <a:endParaRPr lang="bs-Latn-BA" dirty="0"/>
          </a:p>
        </p:txBody>
      </p:sp>
    </p:spTree>
    <p:extLst>
      <p:ext uri="{BB962C8B-B14F-4D97-AF65-F5344CB8AC3E}">
        <p14:creationId xmlns:p14="http://schemas.microsoft.com/office/powerpoint/2010/main" val="322647147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a:extLst>
              <a:ext uri="{FF2B5EF4-FFF2-40B4-BE49-F238E27FC236}">
                <a16:creationId xmlns="" xmlns:a16="http://schemas.microsoft.com/office/drawing/2014/main" id="{FAEF22F0-6EB6-D13E-B248-9F1C570D609F}"/>
              </a:ext>
            </a:extLst>
          </p:cNvPr>
          <p:cNvSpPr>
            <a:spLocks noGrp="1"/>
          </p:cNvSpPr>
          <p:nvPr>
            <p:ph type="title"/>
          </p:nvPr>
        </p:nvSpPr>
        <p:spPr>
          <a:xfrm>
            <a:off x="1158826" y="1371599"/>
            <a:ext cx="6785024" cy="635611"/>
          </a:xfrm>
        </p:spPr>
        <p:txBody>
          <a:bodyPr>
            <a:noAutofit/>
          </a:bodyPr>
          <a:lstStyle/>
          <a:p>
            <a:pPr algn="ctr"/>
            <a:r>
              <a:rPr lang="bs-Latn-BA" sz="3600" dirty="0">
                <a:latin typeface="Arial" panose="020B0604020202020204" pitchFamily="34" charset="0"/>
                <a:ea typeface="Cambria" panose="02040503050406030204" pitchFamily="18" charset="0"/>
                <a:cs typeface="Arial" panose="020B0604020202020204" pitchFamily="34" charset="0"/>
              </a:rPr>
              <a:t>Posjedovanje vjerodostojne dokumentacije</a:t>
            </a:r>
            <a:endParaRPr lang="hr-BA" sz="3600" dirty="0">
              <a:latin typeface="Arial" panose="020B0604020202020204" pitchFamily="34" charset="0"/>
              <a:ea typeface="Cambria" panose="02040503050406030204" pitchFamily="18" charset="0"/>
              <a:cs typeface="Arial" panose="020B0604020202020204" pitchFamily="34" charset="0"/>
            </a:endParaRPr>
          </a:p>
        </p:txBody>
      </p:sp>
      <p:sp>
        <p:nvSpPr>
          <p:cNvPr id="5" name="Rezervirano mjesto sadržaja 2">
            <a:extLst>
              <a:ext uri="{FF2B5EF4-FFF2-40B4-BE49-F238E27FC236}">
                <a16:creationId xmlns="" xmlns:a16="http://schemas.microsoft.com/office/drawing/2014/main" id="{32585A64-F27C-13EB-274B-67A0DDACCC32}"/>
              </a:ext>
            </a:extLst>
          </p:cNvPr>
          <p:cNvSpPr>
            <a:spLocks noGrp="1"/>
          </p:cNvSpPr>
          <p:nvPr>
            <p:ph idx="1"/>
          </p:nvPr>
        </p:nvSpPr>
        <p:spPr>
          <a:xfrm>
            <a:off x="607988" y="2456572"/>
            <a:ext cx="7886700" cy="4010538"/>
          </a:xfrm>
        </p:spPr>
        <p:txBody>
          <a:bodyPr/>
          <a:lstStyle/>
          <a:p>
            <a:pPr marL="0" indent="0" algn="just">
              <a:lnSpc>
                <a:spcPct val="100000"/>
              </a:lnSpc>
              <a:buNone/>
            </a:pPr>
            <a:r>
              <a:rPr lang="hr-BA" sz="2200" dirty="0">
                <a:latin typeface="Arial" panose="020B0604020202020204" pitchFamily="34" charset="0"/>
                <a:ea typeface="Cambria" panose="02040503050406030204" pitchFamily="18" charset="0"/>
                <a:cs typeface="Arial" panose="020B0604020202020204" pitchFamily="34" charset="0"/>
              </a:rPr>
              <a:t>U svakoj fazi prometa i transporta </a:t>
            </a:r>
            <a:r>
              <a:rPr lang="hr-BA" sz="2200" b="1" dirty="0">
                <a:latin typeface="Arial" panose="020B0604020202020204" pitchFamily="34" charset="0"/>
                <a:ea typeface="Cambria" panose="02040503050406030204" pitchFamily="18" charset="0"/>
                <a:cs typeface="Arial" panose="020B0604020202020204" pitchFamily="34" charset="0"/>
              </a:rPr>
              <a:t>robu mora pratiti vjerodostojna </a:t>
            </a:r>
            <a:r>
              <a:rPr lang="hr-BA" sz="2200" b="1" dirty="0" smtClean="0">
                <a:latin typeface="Arial" panose="020B0604020202020204" pitchFamily="34" charset="0"/>
                <a:ea typeface="Cambria" panose="02040503050406030204" pitchFamily="18" charset="0"/>
                <a:cs typeface="Arial" panose="020B0604020202020204" pitchFamily="34" charset="0"/>
              </a:rPr>
              <a:t>dokumentacija</a:t>
            </a:r>
            <a:r>
              <a:rPr lang="hr-BA" sz="2200" dirty="0" smtClean="0">
                <a:latin typeface="Arial" panose="020B0604020202020204" pitchFamily="34" charset="0"/>
                <a:ea typeface="Cambria" panose="02040503050406030204" pitchFamily="18" charset="0"/>
                <a:cs typeface="Arial" panose="020B0604020202020204" pitchFamily="34" charset="0"/>
              </a:rPr>
              <a:t>(faktura </a:t>
            </a:r>
            <a:r>
              <a:rPr lang="hr-BA" sz="2200" dirty="0">
                <a:latin typeface="Arial" panose="020B0604020202020204" pitchFamily="34" charset="0"/>
                <a:ea typeface="Cambria" panose="02040503050406030204" pitchFamily="18" charset="0"/>
                <a:cs typeface="Arial" panose="020B0604020202020204" pitchFamily="34" charset="0"/>
              </a:rPr>
              <a:t>ili dostavnica ili otpremnica ili otkupni blok i sl.) iz koje se nedvosmisleno može utvrditi:</a:t>
            </a:r>
          </a:p>
          <a:p>
            <a:pPr lvl="1" algn="just">
              <a:lnSpc>
                <a:spcPct val="100000"/>
              </a:lnSpc>
            </a:pPr>
            <a:r>
              <a:rPr lang="hr-BA" sz="2200" dirty="0">
                <a:latin typeface="Arial" panose="020B0604020202020204" pitchFamily="34" charset="0"/>
                <a:ea typeface="Cambria" panose="02040503050406030204" pitchFamily="18" charset="0"/>
                <a:cs typeface="Arial" panose="020B0604020202020204" pitchFamily="34" charset="0"/>
              </a:rPr>
              <a:t>porijeklo robe, </a:t>
            </a:r>
          </a:p>
          <a:p>
            <a:pPr lvl="1" algn="just">
              <a:lnSpc>
                <a:spcPct val="100000"/>
              </a:lnSpc>
            </a:pPr>
            <a:r>
              <a:rPr lang="hr-BA" sz="2200" dirty="0">
                <a:latin typeface="Arial" panose="020B0604020202020204" pitchFamily="34" charset="0"/>
                <a:ea typeface="Cambria" panose="02040503050406030204" pitchFamily="18" charset="0"/>
                <a:cs typeface="Arial" panose="020B0604020202020204" pitchFamily="34" charset="0"/>
              </a:rPr>
              <a:t>količina i vrsta robe, </a:t>
            </a:r>
          </a:p>
          <a:p>
            <a:pPr lvl="1" algn="just">
              <a:lnSpc>
                <a:spcPct val="100000"/>
              </a:lnSpc>
            </a:pPr>
            <a:r>
              <a:rPr lang="hr-BA" sz="2200" dirty="0">
                <a:latin typeface="Arial" panose="020B0604020202020204" pitchFamily="34" charset="0"/>
                <a:ea typeface="Cambria" panose="02040503050406030204" pitchFamily="18" charset="0"/>
                <a:cs typeface="Arial" panose="020B0604020202020204" pitchFamily="34" charset="0"/>
              </a:rPr>
              <a:t>naziv dobavljača (</a:t>
            </a:r>
            <a:r>
              <a:rPr lang="hr-BA" sz="2200" dirty="0" err="1">
                <a:latin typeface="Arial" panose="020B0604020202020204" pitchFamily="34" charset="0"/>
                <a:ea typeface="Cambria" panose="02040503050406030204" pitchFamily="18" charset="0"/>
                <a:cs typeface="Arial" panose="020B0604020202020204" pitchFamily="34" charset="0"/>
              </a:rPr>
              <a:t>prodavca</a:t>
            </a:r>
            <a:r>
              <a:rPr lang="hr-BA" sz="2200" dirty="0">
                <a:latin typeface="Arial" panose="020B0604020202020204" pitchFamily="34" charset="0"/>
                <a:ea typeface="Cambria" panose="02040503050406030204" pitchFamily="18" charset="0"/>
                <a:cs typeface="Arial" panose="020B0604020202020204" pitchFamily="34" charset="0"/>
              </a:rPr>
              <a:t>), i </a:t>
            </a:r>
          </a:p>
          <a:p>
            <a:pPr lvl="1" algn="just">
              <a:lnSpc>
                <a:spcPct val="100000"/>
              </a:lnSpc>
            </a:pPr>
            <a:r>
              <a:rPr lang="hr-BA" sz="2200" dirty="0">
                <a:latin typeface="Arial" panose="020B0604020202020204" pitchFamily="34" charset="0"/>
                <a:ea typeface="Cambria" panose="02040503050406030204" pitchFamily="18" charset="0"/>
                <a:cs typeface="Arial" panose="020B0604020202020204" pitchFamily="34" charset="0"/>
              </a:rPr>
              <a:t>naziv i mjesto kupca.</a:t>
            </a:r>
          </a:p>
          <a:p>
            <a:pPr algn="just"/>
            <a:endParaRPr lang="hr-BA" sz="2200" dirty="0">
              <a:latin typeface="Arial" panose="020B0604020202020204" pitchFamily="34"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32676795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zervirano mjesto sadržaja 2">
            <a:extLst>
              <a:ext uri="{FF2B5EF4-FFF2-40B4-BE49-F238E27FC236}">
                <a16:creationId xmlns="" xmlns:a16="http://schemas.microsoft.com/office/drawing/2014/main" id="{A3C5F11B-F31F-D44B-3FBE-C5470AAB27E2}"/>
              </a:ext>
            </a:extLst>
          </p:cNvPr>
          <p:cNvSpPr>
            <a:spLocks noGrp="1"/>
          </p:cNvSpPr>
          <p:nvPr>
            <p:ph idx="1"/>
          </p:nvPr>
        </p:nvSpPr>
        <p:spPr>
          <a:xfrm>
            <a:off x="628650" y="2103119"/>
            <a:ext cx="7886700" cy="4196935"/>
          </a:xfrm>
        </p:spPr>
        <p:txBody>
          <a:bodyPr>
            <a:normAutofit fontScale="62500" lnSpcReduction="20000"/>
          </a:bodyPr>
          <a:lstStyle/>
          <a:p>
            <a:pPr algn="just">
              <a:lnSpc>
                <a:spcPct val="120000"/>
              </a:lnSpc>
            </a:pPr>
            <a:r>
              <a:rPr lang="hr-BA" dirty="0">
                <a:latin typeface="Arial" panose="020B0604020202020204" pitchFamily="34" charset="0"/>
                <a:cs typeface="Arial" panose="020B0604020202020204" pitchFamily="34" charset="0"/>
              </a:rPr>
              <a:t>Trgovac na veliko dužan je u svakom skladištu odnosno u poslovnom prostoru, držati i ažurno voditi trgovačku knjigu na veliko. </a:t>
            </a:r>
          </a:p>
          <a:p>
            <a:pPr algn="just">
              <a:lnSpc>
                <a:spcPct val="120000"/>
              </a:lnSpc>
            </a:pPr>
            <a:r>
              <a:rPr lang="hr-BA" dirty="0">
                <a:latin typeface="Arial" panose="020B0604020202020204" pitchFamily="34" charset="0"/>
                <a:cs typeface="Arial" panose="020B0604020202020204" pitchFamily="34" charset="0"/>
              </a:rPr>
              <a:t>Izuzetno, trgovac nije obavezan posebno voditi trgovačku knjigu na veliko, ukoliko u svom računovodstvu vodi ažurno sve podatke vezane uz nabavku i prodaju robe i obavezne elemente kalkulacije cijene .</a:t>
            </a:r>
          </a:p>
          <a:p>
            <a:pPr algn="just">
              <a:lnSpc>
                <a:spcPct val="120000"/>
              </a:lnSpc>
            </a:pPr>
            <a:r>
              <a:rPr lang="hr-BA" dirty="0" smtClean="0">
                <a:latin typeface="Arial" panose="020B0604020202020204" pitchFamily="34" charset="0"/>
                <a:cs typeface="Arial" panose="020B0604020202020204" pitchFamily="34" charset="0"/>
              </a:rPr>
              <a:t>Trgovac </a:t>
            </a:r>
            <a:r>
              <a:rPr lang="hr-BA" dirty="0">
                <a:latin typeface="Arial" panose="020B0604020202020204" pitchFamily="34" charset="0"/>
                <a:cs typeface="Arial" panose="020B0604020202020204" pitchFamily="34" charset="0"/>
              </a:rPr>
              <a:t>na veliko </a:t>
            </a:r>
            <a:r>
              <a:rPr lang="hr-BA" i="1" u="sng" dirty="0">
                <a:latin typeface="Arial" panose="020B0604020202020204" pitchFamily="34" charset="0"/>
                <a:cs typeface="Arial" panose="020B0604020202020204" pitchFamily="34" charset="0"/>
              </a:rPr>
              <a:t>ne može </a:t>
            </a:r>
            <a:r>
              <a:rPr lang="hr-BA" dirty="0">
                <a:latin typeface="Arial" panose="020B0604020202020204" pitchFamily="34" charset="0"/>
                <a:cs typeface="Arial" panose="020B0604020202020204" pitchFamily="34" charset="0"/>
              </a:rPr>
              <a:t>prodavati robu za koju nema isprave o njenoj nabavci i za koju nije sačinjena kalkulacija cijena.</a:t>
            </a:r>
          </a:p>
          <a:p>
            <a:pPr algn="just">
              <a:lnSpc>
                <a:spcPct val="120000"/>
              </a:lnSpc>
            </a:pPr>
            <a:r>
              <a:rPr lang="hr-BA" dirty="0" smtClean="0">
                <a:latin typeface="Arial" panose="020B0604020202020204" pitchFamily="34" charset="0"/>
                <a:cs typeface="Arial" panose="020B0604020202020204" pitchFamily="34" charset="0"/>
              </a:rPr>
              <a:t>Privredna </a:t>
            </a:r>
            <a:r>
              <a:rPr lang="hr-BA" dirty="0">
                <a:latin typeface="Arial" panose="020B0604020202020204" pitchFamily="34" charset="0"/>
                <a:cs typeface="Arial" panose="020B0604020202020204" pitchFamily="34" charset="0"/>
              </a:rPr>
              <a:t>društva i obrtnici, koji su </a:t>
            </a:r>
            <a:r>
              <a:rPr lang="hr-BA" dirty="0" err="1">
                <a:latin typeface="Arial" panose="020B0604020202020204" pitchFamily="34" charset="0"/>
                <a:cs typeface="Arial" panose="020B0604020202020204" pitchFamily="34" charset="0"/>
              </a:rPr>
              <a:t>registrovani</a:t>
            </a:r>
            <a:r>
              <a:rPr lang="hr-BA" dirty="0">
                <a:latin typeface="Arial" panose="020B0604020202020204" pitchFamily="34" charset="0"/>
                <a:cs typeface="Arial" panose="020B0604020202020204" pitchFamily="34" charset="0"/>
              </a:rPr>
              <a:t> za obavljanje djelatnosti proizvodnje, dužni su da za robu (repromaterijal) namijenjenu proizvodnji posjeduju isprave o njenoj nabavci (faktura, otpremnica i sl.).</a:t>
            </a:r>
          </a:p>
          <a:p>
            <a:pPr marL="0" indent="0">
              <a:buNone/>
            </a:pPr>
            <a:endParaRPr lang="hr-BA" sz="2200" dirty="0">
              <a:latin typeface="Cambria" panose="02040503050406030204" pitchFamily="18" charset="0"/>
              <a:ea typeface="Cambria" panose="02040503050406030204" pitchFamily="18" charset="0"/>
            </a:endParaRPr>
          </a:p>
        </p:txBody>
      </p:sp>
      <p:sp>
        <p:nvSpPr>
          <p:cNvPr id="5" name="Naslov 1">
            <a:extLst>
              <a:ext uri="{FF2B5EF4-FFF2-40B4-BE49-F238E27FC236}">
                <a16:creationId xmlns="" xmlns:a16="http://schemas.microsoft.com/office/drawing/2014/main" id="{4FEDFC28-B6C4-F400-0144-5F1DC5F4E758}"/>
              </a:ext>
            </a:extLst>
          </p:cNvPr>
          <p:cNvSpPr>
            <a:spLocks noGrp="1"/>
          </p:cNvSpPr>
          <p:nvPr>
            <p:ph type="title"/>
          </p:nvPr>
        </p:nvSpPr>
        <p:spPr>
          <a:xfrm>
            <a:off x="628650" y="1006353"/>
            <a:ext cx="7886700" cy="1009651"/>
          </a:xfrm>
        </p:spPr>
        <p:txBody>
          <a:bodyPr/>
          <a:lstStyle/>
          <a:p>
            <a:pPr algn="ctr"/>
            <a:r>
              <a:rPr lang="hr-BA" sz="3600" b="1" dirty="0">
                <a:latin typeface="Arial" panose="020B0604020202020204" pitchFamily="34" charset="0"/>
                <a:ea typeface="Cambria" panose="02040503050406030204" pitchFamily="18" charset="0"/>
                <a:cs typeface="Arial" panose="020B0604020202020204" pitchFamily="34" charset="0"/>
              </a:rPr>
              <a:t>Evidencije u trgovini na veliko</a:t>
            </a:r>
          </a:p>
        </p:txBody>
      </p:sp>
    </p:spTree>
    <p:extLst>
      <p:ext uri="{BB962C8B-B14F-4D97-AF65-F5344CB8AC3E}">
        <p14:creationId xmlns:p14="http://schemas.microsoft.com/office/powerpoint/2010/main" val="114191367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a:extLst>
              <a:ext uri="{FF2B5EF4-FFF2-40B4-BE49-F238E27FC236}">
                <a16:creationId xmlns="" xmlns:a16="http://schemas.microsoft.com/office/drawing/2014/main" id="{AF5A7199-BFC6-E6D7-F7B9-FA2ECB670DFE}"/>
              </a:ext>
            </a:extLst>
          </p:cNvPr>
          <p:cNvSpPr>
            <a:spLocks noGrp="1"/>
          </p:cNvSpPr>
          <p:nvPr>
            <p:ph type="title"/>
          </p:nvPr>
        </p:nvSpPr>
        <p:spPr>
          <a:xfrm>
            <a:off x="628650" y="1147029"/>
            <a:ext cx="7886700" cy="1009651"/>
          </a:xfrm>
        </p:spPr>
        <p:txBody>
          <a:bodyPr>
            <a:noAutofit/>
          </a:bodyPr>
          <a:lstStyle/>
          <a:p>
            <a:pPr algn="ctr"/>
            <a:r>
              <a:rPr lang="pl-PL" sz="3600" b="1" dirty="0">
                <a:latin typeface="Arial" panose="020B0604020202020204" pitchFamily="34" charset="0"/>
                <a:ea typeface="Cambria" panose="02040503050406030204" pitchFamily="18" charset="0"/>
                <a:cs typeface="Arial" panose="020B0604020202020204" pitchFamily="34" charset="0"/>
              </a:rPr>
              <a:t>Trgovačka knjiga za trgovinu na malo</a:t>
            </a:r>
            <a:endParaRPr lang="hr-BA" sz="3600" b="1" dirty="0">
              <a:latin typeface="Arial" panose="020B0604020202020204" pitchFamily="34" charset="0"/>
              <a:ea typeface="Cambria" panose="02040503050406030204" pitchFamily="18" charset="0"/>
              <a:cs typeface="Arial" panose="020B0604020202020204" pitchFamily="34" charset="0"/>
            </a:endParaRPr>
          </a:p>
        </p:txBody>
      </p:sp>
      <p:sp>
        <p:nvSpPr>
          <p:cNvPr id="5" name="Rezervirano mjesto sadržaja 2">
            <a:extLst>
              <a:ext uri="{FF2B5EF4-FFF2-40B4-BE49-F238E27FC236}">
                <a16:creationId xmlns="" xmlns:a16="http://schemas.microsoft.com/office/drawing/2014/main" id="{7B4810F1-23D6-DBD4-121D-B65ADFA187AE}"/>
              </a:ext>
            </a:extLst>
          </p:cNvPr>
          <p:cNvSpPr>
            <a:spLocks noGrp="1"/>
          </p:cNvSpPr>
          <p:nvPr>
            <p:ph idx="1"/>
          </p:nvPr>
        </p:nvSpPr>
        <p:spPr>
          <a:xfrm>
            <a:off x="628650" y="2247656"/>
            <a:ext cx="7886700" cy="4351338"/>
          </a:xfrm>
        </p:spPr>
        <p:txBody>
          <a:bodyPr>
            <a:normAutofit fontScale="85000" lnSpcReduction="10000"/>
          </a:bodyPr>
          <a:lstStyle/>
          <a:p>
            <a:pPr algn="just">
              <a:lnSpc>
                <a:spcPct val="110000"/>
              </a:lnSpc>
            </a:pPr>
            <a:r>
              <a:rPr lang="hr-BA" sz="2000" dirty="0">
                <a:latin typeface="Arial" panose="020B0604020202020204" pitchFamily="34" charset="0"/>
                <a:ea typeface="Cambria" panose="02040503050406030204" pitchFamily="18" charset="0"/>
                <a:cs typeface="Arial" panose="020B0604020202020204" pitchFamily="34" charset="0"/>
              </a:rPr>
              <a:t>Trgovac, koji obavlja trgovinu na malo, dužan je da za </a:t>
            </a:r>
            <a:r>
              <a:rPr lang="hr-BA" sz="2000" b="1" dirty="0">
                <a:latin typeface="Arial" panose="020B0604020202020204" pitchFamily="34" charset="0"/>
                <a:ea typeface="Cambria" panose="02040503050406030204" pitchFamily="18" charset="0"/>
                <a:cs typeface="Arial" panose="020B0604020202020204" pitchFamily="34" charset="0"/>
              </a:rPr>
              <a:t>svaki prodajni </a:t>
            </a:r>
            <a:r>
              <a:rPr lang="hr-BA" sz="2000" b="1" dirty="0" err="1">
                <a:latin typeface="Arial" panose="020B0604020202020204" pitchFamily="34" charset="0"/>
                <a:ea typeface="Cambria" panose="02040503050406030204" pitchFamily="18" charset="0"/>
                <a:cs typeface="Arial" panose="020B0604020202020204" pitchFamily="34" charset="0"/>
              </a:rPr>
              <a:t>objekat</a:t>
            </a:r>
            <a:r>
              <a:rPr lang="hr-BA" sz="2000" b="1" dirty="0">
                <a:latin typeface="Arial" panose="020B0604020202020204" pitchFamily="34" charset="0"/>
                <a:ea typeface="Cambria" panose="02040503050406030204" pitchFamily="18" charset="0"/>
                <a:cs typeface="Arial" panose="020B0604020202020204" pitchFamily="34" charset="0"/>
              </a:rPr>
              <a:t> ili drugo prodajno mjestu, vodi trgovačku knjigu</a:t>
            </a:r>
            <a:r>
              <a:rPr lang="hr-BA" sz="2000" dirty="0">
                <a:latin typeface="Arial" panose="020B0604020202020204" pitchFamily="34" charset="0"/>
                <a:ea typeface="Cambria" panose="02040503050406030204" pitchFamily="18" charset="0"/>
                <a:cs typeface="Arial" panose="020B0604020202020204" pitchFamily="34" charset="0"/>
              </a:rPr>
              <a:t>, koja sadrži evidenciju o kupovini i prodaji robe, kao i da </a:t>
            </a:r>
            <a:r>
              <a:rPr lang="hr-BA" sz="2000" dirty="0" err="1">
                <a:latin typeface="Arial" panose="020B0604020202020204" pitchFamily="34" charset="0"/>
                <a:ea typeface="Cambria" panose="02040503050406030204" pitchFamily="18" charset="0"/>
                <a:cs typeface="Arial" panose="020B0604020202020204" pitchFamily="34" charset="0"/>
              </a:rPr>
              <a:t>obezbijedi</a:t>
            </a:r>
            <a:r>
              <a:rPr lang="hr-BA" sz="2000" dirty="0">
                <a:latin typeface="Arial" panose="020B0604020202020204" pitchFamily="34" charset="0"/>
                <a:ea typeface="Cambria" panose="02040503050406030204" pitchFamily="18" charset="0"/>
                <a:cs typeface="Arial" panose="020B0604020202020204" pitchFamily="34" charset="0"/>
              </a:rPr>
              <a:t> dostupnost te evidencije.</a:t>
            </a:r>
          </a:p>
          <a:p>
            <a:pPr algn="just">
              <a:lnSpc>
                <a:spcPct val="110000"/>
              </a:lnSpc>
            </a:pPr>
            <a:r>
              <a:rPr lang="hr-BA" sz="2000" b="1" dirty="0">
                <a:latin typeface="Arial" panose="020B0604020202020204" pitchFamily="34" charset="0"/>
                <a:ea typeface="Cambria" panose="02040503050406030204" pitchFamily="18" charset="0"/>
                <a:cs typeface="Arial" panose="020B0604020202020204" pitchFamily="34" charset="0"/>
              </a:rPr>
              <a:t>Evidencija o kupovini </a:t>
            </a:r>
            <a:r>
              <a:rPr lang="hr-BA" sz="2000" dirty="0">
                <a:latin typeface="Arial" panose="020B0604020202020204" pitchFamily="34" charset="0"/>
                <a:ea typeface="Cambria" panose="02040503050406030204" pitchFamily="18" charset="0"/>
                <a:cs typeface="Arial" panose="020B0604020202020204" pitchFamily="34" charset="0"/>
              </a:rPr>
              <a:t>robe vodi se na osnovu fakture otpremnice, fakture, dostavnice i prijemnice odnosno drugog dokumenta o kupovini robe.</a:t>
            </a:r>
          </a:p>
          <a:p>
            <a:pPr algn="just">
              <a:lnSpc>
                <a:spcPct val="110000"/>
              </a:lnSpc>
            </a:pPr>
            <a:r>
              <a:rPr lang="hr-BA" sz="2000" b="1" dirty="0">
                <a:latin typeface="Arial" panose="020B0604020202020204" pitchFamily="34" charset="0"/>
                <a:ea typeface="Cambria" panose="02040503050406030204" pitchFamily="18" charset="0"/>
                <a:cs typeface="Arial" panose="020B0604020202020204" pitchFamily="34" charset="0"/>
              </a:rPr>
              <a:t>Evidencija o prodaji </a:t>
            </a:r>
            <a:r>
              <a:rPr lang="hr-BA" sz="2000" dirty="0">
                <a:latin typeface="Arial" panose="020B0604020202020204" pitchFamily="34" charset="0"/>
                <a:ea typeface="Cambria" panose="02040503050406030204" pitchFamily="18" charset="0"/>
                <a:cs typeface="Arial" panose="020B0604020202020204" pitchFamily="34" charset="0"/>
              </a:rPr>
              <a:t>robe vodi se na osnovu odgovarajućeg računa, fakture i drugih dokumenata koji sadrže podatke o njenoj vrijednosti.</a:t>
            </a:r>
          </a:p>
          <a:p>
            <a:pPr algn="just">
              <a:lnSpc>
                <a:spcPct val="110000"/>
              </a:lnSpc>
            </a:pPr>
            <a:r>
              <a:rPr lang="hr-BA" sz="2000" dirty="0">
                <a:latin typeface="Arial" panose="020B0604020202020204" pitchFamily="34" charset="0"/>
                <a:ea typeface="Cambria" panose="02040503050406030204" pitchFamily="18" charset="0"/>
                <a:cs typeface="Arial" panose="020B0604020202020204" pitchFamily="34" charset="0"/>
              </a:rPr>
              <a:t>Vrijednost kupljene i prodate robe evidentira se </a:t>
            </a:r>
            <a:r>
              <a:rPr lang="hr-BA" sz="2000" b="1" dirty="0">
                <a:latin typeface="Arial" panose="020B0604020202020204" pitchFamily="34" charset="0"/>
                <a:ea typeface="Cambria" panose="02040503050406030204" pitchFamily="18" charset="0"/>
                <a:cs typeface="Arial" panose="020B0604020202020204" pitchFamily="34" charset="0"/>
              </a:rPr>
              <a:t>po maloprodajnim cijenama.</a:t>
            </a:r>
          </a:p>
          <a:p>
            <a:pPr algn="just">
              <a:lnSpc>
                <a:spcPct val="110000"/>
              </a:lnSpc>
            </a:pPr>
            <a:r>
              <a:rPr lang="hr-BA" sz="2000" b="1" dirty="0">
                <a:latin typeface="Arial" panose="020B0604020202020204" pitchFamily="34" charset="0"/>
                <a:ea typeface="Cambria" panose="02040503050406030204" pitchFamily="18" charset="0"/>
                <a:cs typeface="Arial" panose="020B0604020202020204" pitchFamily="34" charset="0"/>
              </a:rPr>
              <a:t>Trgovac koji obavlja trgovinu na malo ne može prodavati robu za koju nema isprave o njenoj nabavci (otpremnicu, dostavnicu, račun i slično), za koju nije sačinjena kalkulacija cijena i koja nije evidentirana u trgovačku knjigu.</a:t>
            </a:r>
          </a:p>
          <a:p>
            <a:pPr algn="just"/>
            <a:endParaRPr lang="hr-BA"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5736978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a:extLst>
              <a:ext uri="{FF2B5EF4-FFF2-40B4-BE49-F238E27FC236}">
                <a16:creationId xmlns="" xmlns:a16="http://schemas.microsoft.com/office/drawing/2014/main" id="{D74CCEAC-DC31-1D1E-5A4A-7489AC418FBA}"/>
              </a:ext>
            </a:extLst>
          </p:cNvPr>
          <p:cNvSpPr>
            <a:spLocks noGrp="1"/>
          </p:cNvSpPr>
          <p:nvPr>
            <p:ph type="title"/>
          </p:nvPr>
        </p:nvSpPr>
        <p:spPr>
          <a:xfrm>
            <a:off x="549519" y="787155"/>
            <a:ext cx="7886700" cy="1325563"/>
          </a:xfrm>
        </p:spPr>
        <p:txBody>
          <a:bodyPr/>
          <a:lstStyle/>
          <a:p>
            <a:pPr algn="ctr"/>
            <a:r>
              <a:rPr lang="bs-Latn-BA" sz="4000" dirty="0">
                <a:latin typeface="Arial" panose="020B0604020202020204" pitchFamily="34" charset="0"/>
                <a:cs typeface="Arial" panose="020B0604020202020204" pitchFamily="34" charset="0"/>
              </a:rPr>
              <a:t>-nastavak-</a:t>
            </a:r>
            <a:endParaRPr lang="hr-BA" sz="4000" dirty="0">
              <a:latin typeface="Arial" panose="020B0604020202020204" pitchFamily="34" charset="0"/>
              <a:cs typeface="Arial" panose="020B0604020202020204" pitchFamily="34" charset="0"/>
            </a:endParaRPr>
          </a:p>
        </p:txBody>
      </p:sp>
      <p:sp>
        <p:nvSpPr>
          <p:cNvPr id="5" name="Rezervirano mjesto sadržaja 2">
            <a:extLst>
              <a:ext uri="{FF2B5EF4-FFF2-40B4-BE49-F238E27FC236}">
                <a16:creationId xmlns="" xmlns:a16="http://schemas.microsoft.com/office/drawing/2014/main" id="{CCFAD3F9-C5B7-0CB7-EF82-FF582D6DCA49}"/>
              </a:ext>
            </a:extLst>
          </p:cNvPr>
          <p:cNvSpPr>
            <a:spLocks noGrp="1"/>
          </p:cNvSpPr>
          <p:nvPr>
            <p:ph idx="1"/>
          </p:nvPr>
        </p:nvSpPr>
        <p:spPr>
          <a:xfrm>
            <a:off x="628650" y="1825625"/>
            <a:ext cx="7886700" cy="4351338"/>
          </a:xfrm>
        </p:spPr>
        <p:txBody>
          <a:bodyPr/>
          <a:lstStyle/>
          <a:p>
            <a:pPr algn="just"/>
            <a:r>
              <a:rPr lang="hr-BA" sz="2400" dirty="0">
                <a:latin typeface="Arial" panose="020B0604020202020204" pitchFamily="34" charset="0"/>
                <a:ea typeface="Cambria" panose="02040503050406030204" pitchFamily="18" charset="0"/>
                <a:cs typeface="Arial" panose="020B0604020202020204" pitchFamily="34" charset="0"/>
              </a:rPr>
              <a:t>Trgovac na malo dužan je </a:t>
            </a:r>
            <a:r>
              <a:rPr lang="hr-BA" sz="2400" b="1" dirty="0" err="1">
                <a:latin typeface="Arial" panose="020B0604020202020204" pitchFamily="34" charset="0"/>
                <a:ea typeface="Cambria" panose="02040503050406030204" pitchFamily="18" charset="0"/>
                <a:cs typeface="Arial" panose="020B0604020202020204" pitchFamily="34" charset="0"/>
              </a:rPr>
              <a:t>tačno</a:t>
            </a:r>
            <a:r>
              <a:rPr lang="hr-BA" sz="2400" b="1" dirty="0">
                <a:latin typeface="Arial" panose="020B0604020202020204" pitchFamily="34" charset="0"/>
                <a:ea typeface="Cambria" panose="02040503050406030204" pitchFamily="18" charset="0"/>
                <a:cs typeface="Arial" panose="020B0604020202020204" pitchFamily="34" charset="0"/>
              </a:rPr>
              <a:t> i ažurno </a:t>
            </a:r>
            <a:r>
              <a:rPr lang="hr-BA" sz="2400" dirty="0">
                <a:latin typeface="Arial" panose="020B0604020202020204" pitchFamily="34" charset="0"/>
                <a:ea typeface="Cambria" panose="02040503050406030204" pitchFamily="18" charset="0"/>
                <a:cs typeface="Arial" panose="020B0604020202020204" pitchFamily="34" charset="0"/>
              </a:rPr>
              <a:t>voditi trgovačku knjigu.</a:t>
            </a:r>
          </a:p>
          <a:p>
            <a:pPr algn="just"/>
            <a:endParaRPr lang="hr-BA" sz="2400" dirty="0">
              <a:latin typeface="Arial" panose="020B0604020202020204" pitchFamily="34" charset="0"/>
              <a:ea typeface="Cambria" panose="02040503050406030204" pitchFamily="18" charset="0"/>
              <a:cs typeface="Arial" panose="020B0604020202020204" pitchFamily="34" charset="0"/>
            </a:endParaRPr>
          </a:p>
          <a:p>
            <a:pPr algn="just"/>
            <a:r>
              <a:rPr lang="hr-BA" sz="2400" dirty="0">
                <a:latin typeface="Arial" panose="020B0604020202020204" pitchFamily="34" charset="0"/>
                <a:ea typeface="Cambria" panose="02040503050406030204" pitchFamily="18" charset="0"/>
                <a:cs typeface="Arial" panose="020B0604020202020204" pitchFamily="34" charset="0"/>
              </a:rPr>
              <a:t>Trgovačka knjiga </a:t>
            </a:r>
            <a:r>
              <a:rPr lang="hr-BA" sz="2400" b="1" dirty="0">
                <a:latin typeface="Arial" panose="020B0604020202020204" pitchFamily="34" charset="0"/>
                <a:ea typeface="Cambria" panose="02040503050406030204" pitchFamily="18" charset="0"/>
                <a:cs typeface="Arial" panose="020B0604020202020204" pitchFamily="34" charset="0"/>
              </a:rPr>
              <a:t>može da se vodi i elektronski</a:t>
            </a:r>
            <a:r>
              <a:rPr lang="hr-BA" sz="2400" dirty="0">
                <a:latin typeface="Arial" panose="020B0604020202020204" pitchFamily="34" charset="0"/>
                <a:ea typeface="Cambria" panose="02040503050406030204" pitchFamily="18" charset="0"/>
                <a:cs typeface="Arial" panose="020B0604020202020204" pitchFamily="34" charset="0"/>
              </a:rPr>
              <a:t>, umjesto u papirnom obliku, uz mogućnost sastavljanja kopija identičnih izvornom elektronskom zapisu.</a:t>
            </a:r>
          </a:p>
          <a:p>
            <a:pPr marL="0" indent="0" algn="just">
              <a:buNone/>
            </a:pPr>
            <a:endParaRPr lang="hr-BA" sz="2400" dirty="0">
              <a:latin typeface="Arial" panose="020B0604020202020204" pitchFamily="34" charset="0"/>
              <a:ea typeface="Cambria" panose="02040503050406030204" pitchFamily="18" charset="0"/>
              <a:cs typeface="Arial" panose="020B0604020202020204" pitchFamily="34" charset="0"/>
            </a:endParaRPr>
          </a:p>
          <a:p>
            <a:pPr algn="just"/>
            <a:r>
              <a:rPr lang="hr-BA" sz="2400" dirty="0">
                <a:latin typeface="Arial" panose="020B0604020202020204" pitchFamily="34" charset="0"/>
                <a:ea typeface="Cambria" panose="02040503050406030204" pitchFamily="18" charset="0"/>
                <a:cs typeface="Arial" panose="020B0604020202020204" pitchFamily="34" charset="0"/>
              </a:rPr>
              <a:t>Obaveza vođenja trgovačke knjige </a:t>
            </a:r>
            <a:r>
              <a:rPr lang="hr-BA" sz="2400" b="1" dirty="0">
                <a:latin typeface="Arial" panose="020B0604020202020204" pitchFamily="34" charset="0"/>
                <a:ea typeface="Cambria" panose="02040503050406030204" pitchFamily="18" charset="0"/>
                <a:cs typeface="Arial" panose="020B0604020202020204" pitchFamily="34" charset="0"/>
              </a:rPr>
              <a:t>ne odnosi se na trgovca pojedinca, poljoprivredna gazdinstva i fizička lica - proizvođače u domaćoj radinosti.</a:t>
            </a:r>
          </a:p>
          <a:p>
            <a:pPr algn="just"/>
            <a:endParaRPr lang="hr-BA"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7757591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137920" y="1534160"/>
            <a:ext cx="7407910" cy="126049"/>
          </a:xfrm>
        </p:spPr>
        <p:txBody>
          <a:bodyPr>
            <a:normAutofit fontScale="90000"/>
          </a:bodyPr>
          <a:lstStyle/>
          <a:p>
            <a:r>
              <a:rPr lang="bs-Latn-BA" sz="4000" dirty="0" smtClean="0">
                <a:latin typeface="Arial" panose="020B0604020202020204" pitchFamily="34" charset="0"/>
                <a:cs typeface="Arial" panose="020B0604020202020204" pitchFamily="34" charset="0"/>
              </a:rPr>
              <a:t>Upravni i inspekcijski nadzor</a:t>
            </a:r>
            <a:r>
              <a:rPr lang="bs-Latn-BA" dirty="0"/>
              <a:t/>
            </a:r>
            <a:br>
              <a:rPr lang="bs-Latn-BA" dirty="0"/>
            </a:br>
            <a:endParaRPr lang="bs-Latn-BA" dirty="0"/>
          </a:p>
        </p:txBody>
      </p:sp>
      <p:sp>
        <p:nvSpPr>
          <p:cNvPr id="3" name="Rezervirano mjesto sadržaja 2"/>
          <p:cNvSpPr>
            <a:spLocks noGrp="1"/>
          </p:cNvSpPr>
          <p:nvPr>
            <p:ph idx="1"/>
          </p:nvPr>
        </p:nvSpPr>
        <p:spPr/>
        <p:txBody>
          <a:bodyPr>
            <a:noAutofit/>
          </a:bodyPr>
          <a:lstStyle/>
          <a:p>
            <a:pPr lvl="0"/>
            <a:r>
              <a:rPr lang="hr-HR" sz="1800" dirty="0">
                <a:latin typeface="Arial" panose="020B0604020202020204" pitchFamily="34" charset="0"/>
                <a:cs typeface="Arial" panose="020B0604020202020204" pitchFamily="34" charset="0"/>
              </a:rPr>
              <a:t>Upravni nadzor nad primjenom ovog zakona i propisa, donesenih na osnovu ovog zakona, vrši Ministarstvo. </a:t>
            </a:r>
            <a:endParaRPr lang="bs-Latn-BA" sz="1800" dirty="0">
              <a:latin typeface="Arial" panose="020B0604020202020204" pitchFamily="34" charset="0"/>
              <a:cs typeface="Arial" panose="020B0604020202020204" pitchFamily="34" charset="0"/>
            </a:endParaRPr>
          </a:p>
          <a:p>
            <a:pPr lvl="0"/>
            <a:r>
              <a:rPr lang="hr-HR" sz="1800" dirty="0">
                <a:latin typeface="Arial" panose="020B0604020202020204" pitchFamily="34" charset="0"/>
                <a:cs typeface="Arial" panose="020B0604020202020204" pitchFamily="34" charset="0"/>
              </a:rPr>
              <a:t>Inspekcijski nadzor nad primjenom ovog zakona i propisa, donesenih na osnovu ovog zakona, vrše federalni tržišno, turističko-ugostiteljski inspektori i kantonalni, gradski i </a:t>
            </a:r>
            <a:r>
              <a:rPr lang="hr-HR" sz="1800" dirty="0" err="1">
                <a:latin typeface="Arial" panose="020B0604020202020204" pitchFamily="34" charset="0"/>
                <a:cs typeface="Arial" panose="020B0604020202020204" pitchFamily="34" charset="0"/>
              </a:rPr>
              <a:t>opštinski</a:t>
            </a:r>
            <a:r>
              <a:rPr lang="hr-HR" sz="1800" dirty="0">
                <a:latin typeface="Arial" panose="020B0604020202020204" pitchFamily="34" charset="0"/>
                <a:cs typeface="Arial" panose="020B0604020202020204" pitchFamily="34" charset="0"/>
              </a:rPr>
              <a:t> tržišni inspektori, svaki u okviru svoje nadležnosti, u skladu sa ovlaštenjima propisanim ovim zakonom i propisima, kojim se uređuje inspekcijski nadzor.</a:t>
            </a:r>
            <a:endParaRPr lang="bs-Latn-BA" sz="1800" dirty="0">
              <a:latin typeface="Arial" panose="020B0604020202020204" pitchFamily="34" charset="0"/>
              <a:cs typeface="Arial" panose="020B0604020202020204" pitchFamily="34" charset="0"/>
            </a:endParaRPr>
          </a:p>
          <a:p>
            <a:pPr lvl="0"/>
            <a:r>
              <a:rPr lang="bs-Latn-BA" sz="1800" dirty="0">
                <a:latin typeface="Arial" panose="020B0604020202020204" pitchFamily="34" charset="0"/>
                <a:cs typeface="Arial" panose="020B0604020202020204" pitchFamily="34" charset="0"/>
              </a:rPr>
              <a:t>Zabrana obavljanja trgovine rješenjem do otklanjanja nepravilnosti:</a:t>
            </a:r>
          </a:p>
          <a:p>
            <a:r>
              <a:rPr lang="bs-Latn-BA" sz="1800" dirty="0" smtClean="0">
                <a:latin typeface="Arial" panose="020B0604020202020204" pitchFamily="34" charset="0"/>
                <a:cs typeface="Arial" panose="020B0604020202020204" pitchFamily="34" charset="0"/>
              </a:rPr>
              <a:t> </a:t>
            </a:r>
            <a:r>
              <a:rPr lang="hr-HR" sz="1800" dirty="0">
                <a:latin typeface="Arial" panose="020B0604020202020204" pitchFamily="34" charset="0"/>
                <a:cs typeface="Arial" panose="020B0604020202020204" pitchFamily="34" charset="0"/>
              </a:rPr>
              <a:t>ako se djelatnost trgovine obavlja bez registracije ili bez odobrenja  za  obavljanje trgovačke djelatnosti </a:t>
            </a:r>
            <a:r>
              <a:rPr lang="hr-HR" sz="1800" dirty="0" err="1">
                <a:latin typeface="Arial" panose="020B0604020202020204" pitchFamily="34" charset="0"/>
                <a:cs typeface="Arial" panose="020B0604020202020204" pitchFamily="34" charset="0"/>
              </a:rPr>
              <a:t>izdatog</a:t>
            </a:r>
            <a:r>
              <a:rPr lang="hr-HR" sz="1800" dirty="0">
                <a:latin typeface="Arial" panose="020B0604020202020204" pitchFamily="34" charset="0"/>
                <a:cs typeface="Arial" panose="020B0604020202020204" pitchFamily="34" charset="0"/>
              </a:rPr>
              <a:t> od nadležnog organa,</a:t>
            </a:r>
            <a:endParaRPr lang="bs-Latn-BA" sz="1800" dirty="0">
              <a:latin typeface="Arial" panose="020B0604020202020204" pitchFamily="34" charset="0"/>
              <a:cs typeface="Arial" panose="020B0604020202020204" pitchFamily="34" charset="0"/>
            </a:endParaRPr>
          </a:p>
          <a:p>
            <a:r>
              <a:rPr lang="hr-HR" sz="1800" dirty="0" smtClean="0">
                <a:latin typeface="Arial" panose="020B0604020202020204" pitchFamily="34" charset="0"/>
                <a:cs typeface="Arial" panose="020B0604020202020204" pitchFamily="34" charset="0"/>
              </a:rPr>
              <a:t>-ako </a:t>
            </a:r>
            <a:r>
              <a:rPr lang="hr-HR" sz="1800" dirty="0">
                <a:latin typeface="Arial" panose="020B0604020202020204" pitchFamily="34" charset="0"/>
                <a:cs typeface="Arial" panose="020B0604020202020204" pitchFamily="34" charset="0"/>
              </a:rPr>
              <a:t>se u poslovnom prostoru odnosno drugom prodajnom mjestu nisu  ispunjeni, zakonom propisani, tehnički i drugi uslovi za obavljanje te djelatnosti,</a:t>
            </a:r>
            <a:endParaRPr lang="bs-Latn-BA" sz="1800" dirty="0">
              <a:latin typeface="Arial" panose="020B0604020202020204" pitchFamily="34" charset="0"/>
              <a:cs typeface="Arial" panose="020B0604020202020204" pitchFamily="34" charset="0"/>
            </a:endParaRPr>
          </a:p>
          <a:p>
            <a:r>
              <a:rPr lang="hr-HR" sz="1800" dirty="0" smtClean="0">
                <a:latin typeface="Arial" panose="020B0604020202020204" pitchFamily="34" charset="0"/>
                <a:cs typeface="Arial" panose="020B0604020202020204" pitchFamily="34" charset="0"/>
              </a:rPr>
              <a:t>ako </a:t>
            </a:r>
            <a:r>
              <a:rPr lang="hr-HR" sz="1800" dirty="0">
                <a:latin typeface="Arial" panose="020B0604020202020204" pitchFamily="34" charset="0"/>
                <a:cs typeface="Arial" panose="020B0604020202020204" pitchFamily="34" charset="0"/>
              </a:rPr>
              <a:t>je trgovac otpočeo raditi u prodajnom objektu, a nadležnom organu prethodno nije podnio izjavu iz člana 14. stav (5) ovog zakona</a:t>
            </a:r>
            <a:endParaRPr lang="bs-Latn-BA"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0704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 xmlns:a16="http://schemas.microsoft.com/office/drawing/2014/main" id="{B6E00FEC-E3D0-29DE-6C93-ECD3C00176DE}"/>
              </a:ext>
            </a:extLst>
          </p:cNvPr>
          <p:cNvSpPr>
            <a:spLocks noGrp="1"/>
          </p:cNvSpPr>
          <p:nvPr>
            <p:ph idx="1"/>
          </p:nvPr>
        </p:nvSpPr>
        <p:spPr>
          <a:xfrm>
            <a:off x="628650" y="1471302"/>
            <a:ext cx="7886700" cy="5386698"/>
          </a:xfrm>
        </p:spPr>
        <p:txBody>
          <a:bodyPr>
            <a:normAutofit/>
          </a:bodyPr>
          <a:lstStyle/>
          <a:p>
            <a:pPr algn="just"/>
            <a:r>
              <a:rPr lang="hr-BA" sz="2000" dirty="0">
                <a:latin typeface="Arial" panose="020B0604020202020204" pitchFamily="34" charset="0"/>
                <a:cs typeface="Arial" panose="020B0604020202020204" pitchFamily="34" charset="0"/>
              </a:rPr>
              <a:t>uređena je prodaja na daljinu i elektronska trgovina, imajući u vidu njeno sve veće učešće u ukupnom maloprodajnom prometu. </a:t>
            </a:r>
          </a:p>
          <a:p>
            <a:pPr algn="just"/>
            <a:r>
              <a:rPr lang="hr-BA" sz="2000" dirty="0">
                <a:latin typeface="Arial" panose="020B0604020202020204" pitchFamily="34" charset="0"/>
                <a:cs typeface="Arial" panose="020B0604020202020204" pitchFamily="34" charset="0"/>
              </a:rPr>
              <a:t>precizirani su razlozi za donošenje rješenja o prestanku rada trgovačke radnje po službenoj dužnosti,</a:t>
            </a:r>
          </a:p>
          <a:p>
            <a:pPr algn="just"/>
            <a:r>
              <a:rPr lang="hr-BA" sz="2000" dirty="0">
                <a:latin typeface="Arial" panose="020B0604020202020204" pitchFamily="34" charset="0"/>
                <a:cs typeface="Arial" panose="020B0604020202020204" pitchFamily="34" charset="0"/>
              </a:rPr>
              <a:t>preciznije se uređuje način formiranja i isticanja maloprodajne cijene,</a:t>
            </a:r>
          </a:p>
          <a:p>
            <a:pPr algn="just"/>
            <a:r>
              <a:rPr lang="hr-BA" sz="2000" dirty="0">
                <a:latin typeface="Arial" panose="020B0604020202020204" pitchFamily="34" charset="0"/>
                <a:cs typeface="Arial" panose="020B0604020202020204" pitchFamily="34" charset="0"/>
              </a:rPr>
              <a:t>precizirane su materijalno-pravne odredbe koje daju konkretna ovlaštenja za </a:t>
            </a:r>
            <a:r>
              <a:rPr lang="hr-BA" sz="2000" dirty="0" err="1">
                <a:latin typeface="Arial" panose="020B0604020202020204" pitchFamily="34" charset="0"/>
                <a:cs typeface="Arial" panose="020B0604020202020204" pitchFamily="34" charset="0"/>
              </a:rPr>
              <a:t>preduzimanje</a:t>
            </a:r>
            <a:r>
              <a:rPr lang="hr-BA" sz="2000" dirty="0">
                <a:latin typeface="Arial" panose="020B0604020202020204" pitchFamily="34" charset="0"/>
                <a:cs typeface="Arial" panose="020B0604020202020204" pitchFamily="34" charset="0"/>
              </a:rPr>
              <a:t> konkretnih upravnih radnji inspektoru u postupku inspekcijskog nadzora nad primjenom odredaba ovog zakona, te su propisani prekršaji za povredu odredaba ovog zakona,</a:t>
            </a:r>
          </a:p>
          <a:p>
            <a:pPr algn="just"/>
            <a:r>
              <a:rPr lang="hr-BA" sz="2000" dirty="0">
                <a:latin typeface="Arial" panose="020B0604020202020204" pitchFamily="34" charset="0"/>
                <a:cs typeface="Arial" panose="020B0604020202020204" pitchFamily="34" charset="0"/>
              </a:rPr>
              <a:t>precizira se inspekcijski nadzor nad sprovođenjem odredaba Zakona i dopunjavaju se kaznene odredbe. </a:t>
            </a:r>
          </a:p>
          <a:p>
            <a:endParaRPr lang="hr-BA" dirty="0"/>
          </a:p>
        </p:txBody>
      </p:sp>
    </p:spTree>
    <p:extLst>
      <p:ext uri="{BB962C8B-B14F-4D97-AF65-F5344CB8AC3E}">
        <p14:creationId xmlns:p14="http://schemas.microsoft.com/office/powerpoint/2010/main" val="153789176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8650" y="711200"/>
            <a:ext cx="7886700" cy="979489"/>
          </a:xfrm>
        </p:spPr>
        <p:txBody>
          <a:bodyPr>
            <a:normAutofit/>
          </a:bodyPr>
          <a:lstStyle/>
          <a:p>
            <a:r>
              <a:rPr lang="bs-Latn-BA" sz="3600" dirty="0" smtClean="0">
                <a:latin typeface="Arial" panose="020B0604020202020204" pitchFamily="34" charset="0"/>
                <a:cs typeface="Arial" panose="020B0604020202020204" pitchFamily="34" charset="0"/>
              </a:rPr>
              <a:t>                -nastavak-</a:t>
            </a:r>
            <a:endParaRPr lang="bs-Latn-BA" sz="3600" dirty="0">
              <a:latin typeface="Arial" panose="020B0604020202020204" pitchFamily="34" charset="0"/>
              <a:cs typeface="Arial" panose="020B0604020202020204" pitchFamily="34" charset="0"/>
            </a:endParaRPr>
          </a:p>
        </p:txBody>
      </p:sp>
      <p:sp>
        <p:nvSpPr>
          <p:cNvPr id="3" name="Rezervirano mjesto sadržaja 2"/>
          <p:cNvSpPr>
            <a:spLocks noGrp="1"/>
          </p:cNvSpPr>
          <p:nvPr>
            <p:ph idx="1"/>
          </p:nvPr>
        </p:nvSpPr>
        <p:spPr>
          <a:xfrm>
            <a:off x="628650" y="1825624"/>
            <a:ext cx="7886700" cy="4636135"/>
          </a:xfrm>
        </p:spPr>
        <p:txBody>
          <a:bodyPr>
            <a:normAutofit fontScale="55000" lnSpcReduction="20000"/>
          </a:bodyPr>
          <a:lstStyle/>
          <a:p>
            <a:pPr lvl="0"/>
            <a:r>
              <a:rPr lang="hr-HR" sz="3300" dirty="0">
                <a:latin typeface="Arial" panose="020B0604020202020204" pitchFamily="34" charset="0"/>
                <a:cs typeface="Arial" panose="020B0604020202020204" pitchFamily="34" charset="0"/>
              </a:rPr>
              <a:t>Rješenje o zabrani postalo izvršno-inspektor utvrđuje da li je rješenje izvršeno, ako nije bez odgađanja će pokrenuti postupak za njegovo izvršenje i donijeti zaključak o dozvoli izvršenja po službenoj dužnosti, te izvršiti pečaćenje objekta u kojem je zabranjen rad.</a:t>
            </a:r>
            <a:endParaRPr lang="bs-Latn-BA" sz="3300" dirty="0">
              <a:latin typeface="Arial" panose="020B0604020202020204" pitchFamily="34" charset="0"/>
              <a:cs typeface="Arial" panose="020B0604020202020204" pitchFamily="34" charset="0"/>
            </a:endParaRPr>
          </a:p>
          <a:p>
            <a:pPr lvl="0"/>
            <a:r>
              <a:rPr lang="hr-HR" sz="3300" dirty="0">
                <a:latin typeface="Arial" panose="020B0604020202020204" pitchFamily="34" charset="0"/>
                <a:cs typeface="Arial" panose="020B0604020202020204" pitchFamily="34" charset="0"/>
              </a:rPr>
              <a:t>Kada trgovac obavijesti inspektora da su otklonjeni nedostaci, koji su bili razlog pečaćenja, inspektor koji je rješenjem odredio zabranu rada, odmah će izdati nalog odnosno lično izvršiti skidanje </a:t>
            </a:r>
            <a:r>
              <a:rPr lang="hr-HR" sz="3300" dirty="0" smtClean="0">
                <a:latin typeface="Arial" panose="020B0604020202020204" pitchFamily="34" charset="0"/>
                <a:cs typeface="Arial" panose="020B0604020202020204" pitchFamily="34" charset="0"/>
              </a:rPr>
              <a:t>pečata</a:t>
            </a:r>
            <a:r>
              <a:rPr lang="hr-HR" sz="3300" dirty="0">
                <a:latin typeface="Arial" panose="020B0604020202020204" pitchFamily="34" charset="0"/>
                <a:cs typeface="Arial" panose="020B0604020202020204" pitchFamily="34" charset="0"/>
              </a:rPr>
              <a:t> </a:t>
            </a:r>
            <a:endParaRPr lang="bs-Latn-BA" sz="3300" dirty="0">
              <a:latin typeface="Arial" panose="020B0604020202020204" pitchFamily="34" charset="0"/>
              <a:cs typeface="Arial" panose="020B0604020202020204" pitchFamily="34" charset="0"/>
            </a:endParaRPr>
          </a:p>
          <a:p>
            <a:r>
              <a:rPr lang="hr-HR" sz="3300" dirty="0">
                <a:latin typeface="Arial" panose="020B0604020202020204" pitchFamily="34" charset="0"/>
                <a:cs typeface="Arial" panose="020B0604020202020204" pitchFamily="34" charset="0"/>
              </a:rPr>
              <a:t>Ako trgovac ne postupa u skladu sa odredbama članu 102.,103.,104. i 105. ovog zakona, tržišni inspektor će izreći propisanu kaznu i ujedno rješenjem naložiti otklanjanje nepravilnosti u ostavljenom roku.</a:t>
            </a:r>
            <a:endParaRPr lang="bs-Latn-BA" sz="3300" dirty="0">
              <a:latin typeface="Arial" panose="020B0604020202020204" pitchFamily="34" charset="0"/>
              <a:cs typeface="Arial" panose="020B0604020202020204" pitchFamily="34" charset="0"/>
            </a:endParaRPr>
          </a:p>
          <a:p>
            <a:r>
              <a:rPr lang="hr-HR" sz="3300" dirty="0">
                <a:latin typeface="Arial" panose="020B0604020202020204" pitchFamily="34" charset="0"/>
                <a:cs typeface="Arial" panose="020B0604020202020204" pitchFamily="34" charset="0"/>
              </a:rPr>
              <a:t>Ako tržišni inspektor u kontroli izvršenja rješenja utvrdi da se nedostaci iz stava (1) ovog člana nisu otklonili, nakon što je rješenje o otklanjanju nepravilnosti postalo izvršno, donijet će zaključak kojim će biti omogućeno pečaćenje objekta sve do momenta dok se nepravilnost ne otkloni.</a:t>
            </a:r>
            <a:endParaRPr lang="bs-Latn-BA" sz="3300" dirty="0">
              <a:latin typeface="Arial" panose="020B0604020202020204" pitchFamily="34" charset="0"/>
              <a:cs typeface="Arial" panose="020B0604020202020204" pitchFamily="34" charset="0"/>
            </a:endParaRPr>
          </a:p>
          <a:p>
            <a:r>
              <a:rPr lang="hr-HR" sz="3300" dirty="0">
                <a:latin typeface="Arial" panose="020B0604020202020204" pitchFamily="34" charset="0"/>
                <a:cs typeface="Arial" panose="020B0604020202020204" pitchFamily="34" charset="0"/>
              </a:rPr>
              <a:t>Ako tržišni inspektor u vršenju inspekcijskog nadzora utvrdi da trgovac čini neku radnju koja se, u smislu člana 107. ovog zakona, smatra nepoštenom trgovačkom radnjom, </a:t>
            </a:r>
            <a:r>
              <a:rPr lang="hr-HR" sz="3300" dirty="0" err="1">
                <a:latin typeface="Arial" panose="020B0604020202020204" pitchFamily="34" charset="0"/>
                <a:cs typeface="Arial" panose="020B0604020202020204" pitchFamily="34" charset="0"/>
              </a:rPr>
              <a:t>donijeće</a:t>
            </a:r>
            <a:r>
              <a:rPr lang="hr-HR" sz="3300" dirty="0">
                <a:latin typeface="Arial" panose="020B0604020202020204" pitchFamily="34" charset="0"/>
                <a:cs typeface="Arial" panose="020B0604020202020204" pitchFamily="34" charset="0"/>
              </a:rPr>
              <a:t> rješenje o njenoj zabrani.</a:t>
            </a:r>
            <a:endParaRPr lang="bs-Latn-BA" sz="3300" dirty="0">
              <a:latin typeface="Arial" panose="020B0604020202020204" pitchFamily="34" charset="0"/>
              <a:cs typeface="Arial" panose="020B0604020202020204" pitchFamily="34" charset="0"/>
            </a:endParaRPr>
          </a:p>
          <a:p>
            <a:pPr marL="0" indent="0">
              <a:buNone/>
            </a:pPr>
            <a:endParaRPr lang="bs-Latn-BA" dirty="0"/>
          </a:p>
        </p:txBody>
      </p:sp>
    </p:spTree>
    <p:extLst>
      <p:ext uri="{BB962C8B-B14F-4D97-AF65-F5344CB8AC3E}">
        <p14:creationId xmlns:p14="http://schemas.microsoft.com/office/powerpoint/2010/main" val="306472719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178560" y="1127760"/>
            <a:ext cx="7336790" cy="904240"/>
          </a:xfrm>
        </p:spPr>
        <p:txBody>
          <a:bodyPr>
            <a:normAutofit fontScale="90000"/>
          </a:bodyPr>
          <a:lstStyle/>
          <a:p>
            <a:r>
              <a:rPr lang="bs-Latn-BA" sz="3600" dirty="0" smtClean="0">
                <a:latin typeface="Arial" panose="020B0604020202020204" pitchFamily="34" charset="0"/>
                <a:cs typeface="Arial" panose="020B0604020202020204" pitchFamily="34" charset="0"/>
              </a:rPr>
              <a:t>        </a:t>
            </a:r>
            <a:r>
              <a:rPr lang="hr-HR" sz="4000" dirty="0" smtClean="0">
                <a:latin typeface="Arial" panose="020B0604020202020204" pitchFamily="34" charset="0"/>
                <a:cs typeface="Arial" panose="020B0604020202020204" pitchFamily="34" charset="0"/>
              </a:rPr>
              <a:t>Kaznene odredbe</a:t>
            </a:r>
            <a:r>
              <a:rPr lang="bs-Latn-BA" sz="3600" dirty="0"/>
              <a:t/>
            </a:r>
            <a:br>
              <a:rPr lang="bs-Latn-BA" sz="3600" dirty="0"/>
            </a:br>
            <a:endParaRPr lang="bs-Latn-BA" sz="3600" dirty="0">
              <a:latin typeface="Arial" panose="020B0604020202020204" pitchFamily="34" charset="0"/>
              <a:cs typeface="Arial" panose="020B0604020202020204" pitchFamily="34" charset="0"/>
            </a:endParaRPr>
          </a:p>
        </p:txBody>
      </p:sp>
      <p:sp>
        <p:nvSpPr>
          <p:cNvPr id="3" name="Rezervirano mjesto sadržaja 2"/>
          <p:cNvSpPr>
            <a:spLocks noGrp="1"/>
          </p:cNvSpPr>
          <p:nvPr>
            <p:ph idx="1"/>
          </p:nvPr>
        </p:nvSpPr>
        <p:spPr>
          <a:xfrm>
            <a:off x="628650" y="1825624"/>
            <a:ext cx="7886700" cy="4575175"/>
          </a:xfrm>
        </p:spPr>
        <p:txBody>
          <a:bodyPr>
            <a:normAutofit fontScale="25000" lnSpcReduction="20000"/>
          </a:bodyPr>
          <a:lstStyle/>
          <a:p>
            <a:pPr algn="just"/>
            <a:r>
              <a:rPr lang="hr-HR" sz="5500" dirty="0">
                <a:latin typeface="Arial" panose="020B0604020202020204" pitchFamily="34" charset="0"/>
                <a:cs typeface="Arial" panose="020B0604020202020204" pitchFamily="34" charset="0"/>
              </a:rPr>
              <a:t>Novčana kazna u iznosu od 3.000,00 KM do 30.000,00 KM za trgovca pravno lice</a:t>
            </a:r>
            <a:endParaRPr lang="bs-Latn-BA" sz="5500" dirty="0">
              <a:latin typeface="Arial" panose="020B0604020202020204" pitchFamily="34" charset="0"/>
              <a:cs typeface="Arial" panose="020B0604020202020204" pitchFamily="34" charset="0"/>
            </a:endParaRPr>
          </a:p>
          <a:p>
            <a:pPr algn="just"/>
            <a:r>
              <a:rPr lang="hr-HR" sz="5500" dirty="0">
                <a:latin typeface="Arial" panose="020B0604020202020204" pitchFamily="34" charset="0"/>
                <a:cs typeface="Arial" panose="020B0604020202020204" pitchFamily="34" charset="0"/>
              </a:rPr>
              <a:t> odgovorno lice u pravnom licu novčanom kaznom u iznosu od 1.000,00 KM do 2.000,00 KM.</a:t>
            </a:r>
            <a:endParaRPr lang="bs-Latn-BA" sz="5500" dirty="0">
              <a:latin typeface="Arial" panose="020B0604020202020204" pitchFamily="34" charset="0"/>
              <a:cs typeface="Arial" panose="020B0604020202020204" pitchFamily="34" charset="0"/>
            </a:endParaRPr>
          </a:p>
          <a:p>
            <a:pPr algn="just"/>
            <a:r>
              <a:rPr lang="hr-HR" sz="5500" dirty="0">
                <a:latin typeface="Arial" panose="020B0604020202020204" pitchFamily="34" charset="0"/>
                <a:cs typeface="Arial" panose="020B0604020202020204" pitchFamily="34" charset="0"/>
              </a:rPr>
              <a:t>trgovac fizičko lice novčanom kaznom u iznosu od 1.000,00 KM do 1.500,00 KM.</a:t>
            </a:r>
            <a:endParaRPr lang="bs-Latn-BA" sz="5500" dirty="0">
              <a:latin typeface="Arial" panose="020B0604020202020204" pitchFamily="34" charset="0"/>
              <a:cs typeface="Arial" panose="020B0604020202020204" pitchFamily="34" charset="0"/>
            </a:endParaRPr>
          </a:p>
          <a:p>
            <a:pPr algn="just"/>
            <a:r>
              <a:rPr lang="hr-HR" sz="5500" dirty="0">
                <a:latin typeface="Arial" panose="020B0604020202020204" pitchFamily="34" charset="0"/>
                <a:cs typeface="Arial" panose="020B0604020202020204" pitchFamily="34" charset="0"/>
              </a:rPr>
              <a:t>Novčanom kaznom u iznosu od 1.000,00 KM do 1.500,00 KM bit će kažnjeno fizičko lice - građanin, ako:</a:t>
            </a:r>
            <a:endParaRPr lang="bs-Latn-BA" sz="5500" dirty="0">
              <a:latin typeface="Arial" panose="020B0604020202020204" pitchFamily="34" charset="0"/>
              <a:cs typeface="Arial" panose="020B0604020202020204" pitchFamily="34" charset="0"/>
            </a:endParaRPr>
          </a:p>
          <a:p>
            <a:pPr algn="just"/>
            <a:r>
              <a:rPr lang="hr-HR" sz="5500" dirty="0">
                <a:latin typeface="Arial" panose="020B0604020202020204" pitchFamily="34" charset="0"/>
                <a:cs typeface="Arial" panose="020B0604020202020204" pitchFamily="34" charset="0"/>
              </a:rPr>
              <a:t>obavlja trgovinu bez odobrenja nadležnog organa (čl. 82. i 83. ovog zakona),</a:t>
            </a:r>
            <a:endParaRPr lang="bs-Latn-BA" sz="5500" dirty="0">
              <a:latin typeface="Arial" panose="020B0604020202020204" pitchFamily="34" charset="0"/>
              <a:cs typeface="Arial" panose="020B0604020202020204" pitchFamily="34" charset="0"/>
            </a:endParaRPr>
          </a:p>
          <a:p>
            <a:pPr algn="just"/>
            <a:r>
              <a:rPr lang="hr-HR" sz="5500" dirty="0">
                <a:latin typeface="Arial" panose="020B0604020202020204" pitchFamily="34" charset="0"/>
                <a:cs typeface="Arial" panose="020B0604020202020204" pitchFamily="34" charset="0"/>
              </a:rPr>
              <a:t>za robu u prometu ne posjeduje vjerodostojnu dokumentaciju i ne predoči je na zahtjev inspektora (član 102. stav (2) ovog zakona).</a:t>
            </a:r>
            <a:endParaRPr lang="bs-Latn-BA" sz="5500" dirty="0">
              <a:latin typeface="Arial" panose="020B0604020202020204" pitchFamily="34" charset="0"/>
              <a:cs typeface="Arial" panose="020B0604020202020204" pitchFamily="34" charset="0"/>
            </a:endParaRPr>
          </a:p>
          <a:p>
            <a:pPr marL="0" indent="0" algn="just">
              <a:buNone/>
            </a:pPr>
            <a:endParaRPr lang="bs-Latn-BA" sz="5500" dirty="0">
              <a:latin typeface="Arial" panose="020B0604020202020204" pitchFamily="34" charset="0"/>
              <a:cs typeface="Arial" panose="020B0604020202020204" pitchFamily="34" charset="0"/>
            </a:endParaRPr>
          </a:p>
          <a:p>
            <a:pPr algn="just"/>
            <a:r>
              <a:rPr lang="hr-HR" sz="5500" dirty="0">
                <a:latin typeface="Arial" panose="020B0604020202020204" pitchFamily="34" charset="0"/>
                <a:cs typeface="Arial" panose="020B0604020202020204" pitchFamily="34" charset="0"/>
              </a:rPr>
              <a:t> Iznos od 2.000,00 KM do 15.000,00 KM za trgovca pravno lice</a:t>
            </a:r>
            <a:endParaRPr lang="bs-Latn-BA" sz="5500" dirty="0">
              <a:latin typeface="Arial" panose="020B0604020202020204" pitchFamily="34" charset="0"/>
              <a:cs typeface="Arial" panose="020B0604020202020204" pitchFamily="34" charset="0"/>
            </a:endParaRPr>
          </a:p>
          <a:p>
            <a:pPr algn="just"/>
            <a:r>
              <a:rPr lang="hr-HR" sz="5500" dirty="0">
                <a:latin typeface="Arial" panose="020B0604020202020204" pitchFamily="34" charset="0"/>
                <a:cs typeface="Arial" panose="020B0604020202020204" pitchFamily="34" charset="0"/>
              </a:rPr>
              <a:t>prekršaj i odgovorno lice u pravnom licu novčanom kaznom u iznosu od 500,00 KM do 1.500,00 KM.</a:t>
            </a:r>
            <a:endParaRPr lang="bs-Latn-BA" sz="5500" dirty="0">
              <a:latin typeface="Arial" panose="020B0604020202020204" pitchFamily="34" charset="0"/>
              <a:cs typeface="Arial" panose="020B0604020202020204" pitchFamily="34" charset="0"/>
            </a:endParaRPr>
          </a:p>
          <a:p>
            <a:pPr algn="just"/>
            <a:r>
              <a:rPr lang="hr-HR" sz="5500" dirty="0">
                <a:latin typeface="Arial" panose="020B0604020202020204" pitchFamily="34" charset="0"/>
                <a:cs typeface="Arial" panose="020B0604020202020204" pitchFamily="34" charset="0"/>
              </a:rPr>
              <a:t>trgovac fizičko lice novčanom kaznom u iznosu od 500,00 KM do 1.500,00 KM.</a:t>
            </a:r>
            <a:endParaRPr lang="bs-Latn-BA" sz="5500" dirty="0">
              <a:latin typeface="Arial" panose="020B0604020202020204" pitchFamily="34" charset="0"/>
              <a:cs typeface="Arial" panose="020B0604020202020204" pitchFamily="34" charset="0"/>
            </a:endParaRPr>
          </a:p>
          <a:p>
            <a:pPr marL="0" indent="0" algn="just">
              <a:buNone/>
            </a:pPr>
            <a:r>
              <a:rPr lang="hr-HR" sz="5500" dirty="0">
                <a:latin typeface="Arial" panose="020B0604020202020204" pitchFamily="34" charset="0"/>
                <a:cs typeface="Arial" panose="020B0604020202020204" pitchFamily="34" charset="0"/>
              </a:rPr>
              <a:t> </a:t>
            </a:r>
            <a:endParaRPr lang="bs-Latn-BA" sz="5500" dirty="0">
              <a:latin typeface="Arial" panose="020B0604020202020204" pitchFamily="34" charset="0"/>
              <a:cs typeface="Arial" panose="020B0604020202020204" pitchFamily="34" charset="0"/>
            </a:endParaRPr>
          </a:p>
          <a:p>
            <a:pPr algn="just"/>
            <a:r>
              <a:rPr lang="hr-HR" sz="5500" dirty="0">
                <a:latin typeface="Arial" panose="020B0604020202020204" pitchFamily="34" charset="0"/>
                <a:cs typeface="Arial" panose="020B0604020202020204" pitchFamily="34" charset="0"/>
              </a:rPr>
              <a:t>od 2.000,00 KM do 15.000,00 KM, </a:t>
            </a:r>
            <a:r>
              <a:rPr lang="hr-HR" sz="5500" dirty="0" err="1">
                <a:latin typeface="Arial" panose="020B0604020202020204" pitchFamily="34" charset="0"/>
                <a:cs typeface="Arial" panose="020B0604020202020204" pitchFamily="34" charset="0"/>
              </a:rPr>
              <a:t>kazniće</a:t>
            </a:r>
            <a:r>
              <a:rPr lang="hr-HR" sz="5500" dirty="0">
                <a:latin typeface="Arial" panose="020B0604020202020204" pitchFamily="34" charset="0"/>
                <a:cs typeface="Arial" panose="020B0604020202020204" pitchFamily="34" charset="0"/>
              </a:rPr>
              <a:t> se za prekršaj privredno društvo </a:t>
            </a:r>
            <a:r>
              <a:rPr lang="hr-HR" sz="5500" dirty="0" err="1">
                <a:latin typeface="Arial" panose="020B0604020202020204" pitchFamily="34" charset="0"/>
                <a:cs typeface="Arial" panose="020B0604020202020204" pitchFamily="34" charset="0"/>
              </a:rPr>
              <a:t>registrovano</a:t>
            </a:r>
            <a:r>
              <a:rPr lang="hr-HR" sz="5500" dirty="0">
                <a:latin typeface="Arial" panose="020B0604020202020204" pitchFamily="34" charset="0"/>
                <a:cs typeface="Arial" panose="020B0604020202020204" pitchFamily="34" charset="0"/>
              </a:rPr>
              <a:t> za obavljanje djelatnosti proizvodnje ako ne posjeduje isprave o nabavci robe (repromaterijala) namijenjene proizvodnji (faktura, otpremnica i sl.), (član 103 .stav (3)).</a:t>
            </a:r>
            <a:endParaRPr lang="bs-Latn-BA" sz="5500" dirty="0">
              <a:latin typeface="Arial" panose="020B0604020202020204" pitchFamily="34" charset="0"/>
              <a:cs typeface="Arial" panose="020B0604020202020204" pitchFamily="34" charset="0"/>
            </a:endParaRPr>
          </a:p>
          <a:p>
            <a:pPr algn="just"/>
            <a:r>
              <a:rPr lang="hr-HR" sz="5500" dirty="0">
                <a:latin typeface="Arial" panose="020B0604020202020204" pitchFamily="34" charset="0"/>
                <a:cs typeface="Arial" panose="020B0604020202020204" pitchFamily="34" charset="0"/>
              </a:rPr>
              <a:t>500,00 KM do 1.500,00 KM.-odgovorno lice</a:t>
            </a:r>
            <a:endParaRPr lang="bs-Latn-BA" sz="5500" dirty="0">
              <a:latin typeface="Arial" panose="020B0604020202020204" pitchFamily="34" charset="0"/>
              <a:cs typeface="Arial" panose="020B0604020202020204" pitchFamily="34" charset="0"/>
            </a:endParaRPr>
          </a:p>
          <a:p>
            <a:pPr algn="just"/>
            <a:endParaRPr lang="bs-Latn-BA" dirty="0"/>
          </a:p>
          <a:p>
            <a:endParaRPr lang="bs-Latn-BA" dirty="0"/>
          </a:p>
        </p:txBody>
      </p:sp>
    </p:spTree>
    <p:extLst>
      <p:ext uri="{BB962C8B-B14F-4D97-AF65-F5344CB8AC3E}">
        <p14:creationId xmlns:p14="http://schemas.microsoft.com/office/powerpoint/2010/main" val="137021916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8650" y="812800"/>
            <a:ext cx="7886700" cy="1026160"/>
          </a:xfrm>
        </p:spPr>
        <p:txBody>
          <a:bodyPr>
            <a:normAutofit/>
          </a:bodyPr>
          <a:lstStyle/>
          <a:p>
            <a:r>
              <a:rPr lang="bs-Latn-BA" sz="3600" dirty="0" smtClean="0">
                <a:latin typeface="Arial" panose="020B0604020202020204" pitchFamily="34" charset="0"/>
                <a:cs typeface="Arial" panose="020B0604020202020204" pitchFamily="34" charset="0"/>
              </a:rPr>
              <a:t>                   -nastavak-</a:t>
            </a:r>
            <a:endParaRPr lang="bs-Latn-BA" sz="3600" dirty="0">
              <a:latin typeface="Arial" panose="020B0604020202020204" pitchFamily="34" charset="0"/>
              <a:cs typeface="Arial" panose="020B0604020202020204" pitchFamily="34" charset="0"/>
            </a:endParaRPr>
          </a:p>
        </p:txBody>
      </p:sp>
      <p:sp>
        <p:nvSpPr>
          <p:cNvPr id="3" name="Rezervirano mjesto sadržaja 2"/>
          <p:cNvSpPr>
            <a:spLocks noGrp="1"/>
          </p:cNvSpPr>
          <p:nvPr>
            <p:ph idx="1"/>
          </p:nvPr>
        </p:nvSpPr>
        <p:spPr/>
        <p:txBody>
          <a:bodyPr/>
          <a:lstStyle/>
          <a:p>
            <a:r>
              <a:rPr lang="hr-HR" sz="1800" dirty="0">
                <a:latin typeface="Arial" panose="020B0604020202020204" pitchFamily="34" charset="0"/>
                <a:cs typeface="Arial" panose="020B0604020202020204" pitchFamily="34" charset="0"/>
              </a:rPr>
              <a:t>od 2.000,00 KM do 10.000,00 KM za prekršaj trgovac pravno </a:t>
            </a:r>
            <a:r>
              <a:rPr lang="hr-HR" sz="1800" dirty="0" smtClean="0">
                <a:latin typeface="Arial" panose="020B0604020202020204" pitchFamily="34" charset="0"/>
                <a:cs typeface="Arial" panose="020B0604020202020204" pitchFamily="34" charset="0"/>
              </a:rPr>
              <a:t>lice</a:t>
            </a:r>
            <a:endParaRPr lang="bs-Latn-BA" sz="1800" dirty="0">
              <a:latin typeface="Arial" panose="020B0604020202020204" pitchFamily="34" charset="0"/>
              <a:cs typeface="Arial" panose="020B0604020202020204" pitchFamily="34" charset="0"/>
            </a:endParaRPr>
          </a:p>
          <a:p>
            <a:r>
              <a:rPr lang="hr-HR" sz="1800" dirty="0">
                <a:latin typeface="Arial" panose="020B0604020202020204" pitchFamily="34" charset="0"/>
                <a:cs typeface="Arial" panose="020B0604020202020204" pitchFamily="34" charset="0"/>
              </a:rPr>
              <a:t>odgovorno lice u pravnom licu novčanom kaznom u iznosu od 200,00 KM do 1.000,00 </a:t>
            </a:r>
            <a:r>
              <a:rPr lang="hr-HR" sz="1800" dirty="0" smtClean="0">
                <a:latin typeface="Arial" panose="020B0604020202020204" pitchFamily="34" charset="0"/>
                <a:cs typeface="Arial" panose="020B0604020202020204" pitchFamily="34" charset="0"/>
              </a:rPr>
              <a:t>KM</a:t>
            </a:r>
            <a:r>
              <a:rPr lang="hr-HR" sz="1800" dirty="0">
                <a:latin typeface="Arial" panose="020B0604020202020204" pitchFamily="34" charset="0"/>
                <a:cs typeface="Arial" panose="020B0604020202020204" pitchFamily="34" charset="0"/>
              </a:rPr>
              <a:t> </a:t>
            </a:r>
            <a:endParaRPr lang="bs-Latn-BA" sz="1800" dirty="0">
              <a:latin typeface="Arial" panose="020B0604020202020204" pitchFamily="34" charset="0"/>
              <a:cs typeface="Arial" panose="020B0604020202020204" pitchFamily="34" charset="0"/>
            </a:endParaRPr>
          </a:p>
          <a:p>
            <a:r>
              <a:rPr lang="hr-HR" sz="1800" dirty="0">
                <a:latin typeface="Arial" panose="020B0604020202020204" pitchFamily="34" charset="0"/>
                <a:cs typeface="Arial" panose="020B0604020202020204" pitchFamily="34" charset="0"/>
              </a:rPr>
              <a:t>500,00 KM do 1.500,00 KM kaznit će se za prekršaj trgovac pojedinac</a:t>
            </a:r>
            <a:endParaRPr lang="bs-Latn-BA" sz="1800" dirty="0">
              <a:latin typeface="Arial" panose="020B0604020202020204" pitchFamily="34" charset="0"/>
              <a:cs typeface="Arial" panose="020B0604020202020204" pitchFamily="34" charset="0"/>
            </a:endParaRPr>
          </a:p>
          <a:p>
            <a:endParaRPr lang="bs-Latn-BA" dirty="0"/>
          </a:p>
        </p:txBody>
      </p:sp>
    </p:spTree>
    <p:extLst>
      <p:ext uri="{BB962C8B-B14F-4D97-AF65-F5344CB8AC3E}">
        <p14:creationId xmlns:p14="http://schemas.microsoft.com/office/powerpoint/2010/main" val="19291377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B8E40FE2-CAEC-E7B3-B326-962FBC4EB8CE}"/>
              </a:ext>
            </a:extLst>
          </p:cNvPr>
          <p:cNvSpPr>
            <a:spLocks noGrp="1"/>
          </p:cNvSpPr>
          <p:nvPr>
            <p:ph type="title"/>
          </p:nvPr>
        </p:nvSpPr>
        <p:spPr>
          <a:xfrm>
            <a:off x="628650" y="1180118"/>
            <a:ext cx="7886700" cy="751575"/>
          </a:xfrm>
        </p:spPr>
        <p:txBody>
          <a:bodyPr>
            <a:normAutofit/>
          </a:bodyPr>
          <a:lstStyle/>
          <a:p>
            <a:pPr algn="ctr"/>
            <a:r>
              <a:rPr lang="hr-BA" sz="3600" dirty="0">
                <a:latin typeface="Arial" panose="020B0604020202020204" pitchFamily="34" charset="0"/>
                <a:cs typeface="Arial" panose="020B0604020202020204" pitchFamily="34" charset="0"/>
              </a:rPr>
              <a:t>Oblasti koje reguliše Zakon</a:t>
            </a:r>
          </a:p>
        </p:txBody>
      </p:sp>
      <p:sp>
        <p:nvSpPr>
          <p:cNvPr id="3" name="Rezervirano mjesto sadržaja 2">
            <a:extLst>
              <a:ext uri="{FF2B5EF4-FFF2-40B4-BE49-F238E27FC236}">
                <a16:creationId xmlns="" xmlns:a16="http://schemas.microsoft.com/office/drawing/2014/main" id="{EDEC47BF-091D-2FE6-68F7-53F7365BA5A0}"/>
              </a:ext>
            </a:extLst>
          </p:cNvPr>
          <p:cNvSpPr>
            <a:spLocks noGrp="1"/>
          </p:cNvSpPr>
          <p:nvPr>
            <p:ph idx="1"/>
          </p:nvPr>
        </p:nvSpPr>
        <p:spPr>
          <a:xfrm>
            <a:off x="628650" y="1931693"/>
            <a:ext cx="7886700" cy="4570585"/>
          </a:xfrm>
        </p:spPr>
        <p:txBody>
          <a:bodyPr>
            <a:normAutofit fontScale="70000" lnSpcReduction="20000"/>
          </a:bodyPr>
          <a:lstStyle/>
          <a:p>
            <a:r>
              <a:rPr lang="hr-BA" dirty="0">
                <a:latin typeface="Arial" panose="020B0604020202020204" pitchFamily="34" charset="0"/>
                <a:cs typeface="Arial" panose="020B0604020202020204" pitchFamily="34" charset="0"/>
              </a:rPr>
              <a:t>Osnovne odredbe</a:t>
            </a:r>
          </a:p>
          <a:p>
            <a:r>
              <a:rPr lang="hr-BA" dirty="0">
                <a:latin typeface="Arial" panose="020B0604020202020204" pitchFamily="34" charset="0"/>
                <a:cs typeface="Arial" panose="020B0604020202020204" pitchFamily="34" charset="0"/>
              </a:rPr>
              <a:t>Obavljanje trgovine i uslovi za obavljanje trgovine</a:t>
            </a:r>
          </a:p>
          <a:p>
            <a:r>
              <a:rPr lang="hr-BA" dirty="0">
                <a:latin typeface="Arial" panose="020B0604020202020204" pitchFamily="34" charset="0"/>
                <a:cs typeface="Arial" panose="020B0604020202020204" pitchFamily="34" charset="0"/>
              </a:rPr>
              <a:t>Oblici trgovine</a:t>
            </a:r>
          </a:p>
          <a:p>
            <a:r>
              <a:rPr lang="hr-BA" dirty="0">
                <a:latin typeface="Arial" panose="020B0604020202020204" pitchFamily="34" charset="0"/>
                <a:cs typeface="Arial" panose="020B0604020202020204" pitchFamily="34" charset="0"/>
              </a:rPr>
              <a:t>Početak rada, registracija trgovca i prestanak rada trgovačke radnje i trgovca pojedinca</a:t>
            </a:r>
          </a:p>
          <a:p>
            <a:r>
              <a:rPr lang="hr-BA" dirty="0">
                <a:latin typeface="Arial" panose="020B0604020202020204" pitchFamily="34" charset="0"/>
                <a:cs typeface="Arial" panose="020B0604020202020204" pitchFamily="34" charset="0"/>
              </a:rPr>
              <a:t>Deklarisanje robe i način formiranja i isticanja cijene robe</a:t>
            </a:r>
          </a:p>
          <a:p>
            <a:r>
              <a:rPr lang="hr-BA" dirty="0">
                <a:latin typeface="Arial" panose="020B0604020202020204" pitchFamily="34" charset="0"/>
                <a:cs typeface="Arial" panose="020B0604020202020204" pitchFamily="34" charset="0"/>
              </a:rPr>
              <a:t>Trgovačka evidencija</a:t>
            </a:r>
          </a:p>
          <a:p>
            <a:r>
              <a:rPr lang="hr-BA" dirty="0">
                <a:latin typeface="Arial" panose="020B0604020202020204" pitchFamily="34" charset="0"/>
                <a:cs typeface="Arial" panose="020B0604020202020204" pitchFamily="34" charset="0"/>
              </a:rPr>
              <a:t>Nepoštene trgovačke radnje</a:t>
            </a:r>
          </a:p>
          <a:p>
            <a:r>
              <a:rPr lang="hr-BA" dirty="0">
                <a:latin typeface="Arial" panose="020B0604020202020204" pitchFamily="34" charset="0"/>
                <a:cs typeface="Arial" panose="020B0604020202020204" pitchFamily="34" charset="0"/>
              </a:rPr>
              <a:t>Zaštita potrošača</a:t>
            </a:r>
          </a:p>
          <a:p>
            <a:r>
              <a:rPr lang="hr-BA" dirty="0">
                <a:latin typeface="Arial" panose="020B0604020202020204" pitchFamily="34" charset="0"/>
                <a:cs typeface="Arial" panose="020B0604020202020204" pitchFamily="34" charset="0"/>
              </a:rPr>
              <a:t>Zabrana ograničenja tržišta i privremene mjere ograničenja tržišta</a:t>
            </a:r>
          </a:p>
          <a:p>
            <a:r>
              <a:rPr lang="hr-BA" dirty="0">
                <a:latin typeface="Arial" panose="020B0604020202020204" pitchFamily="34" charset="0"/>
                <a:cs typeface="Arial" panose="020B0604020202020204" pitchFamily="34" charset="0"/>
              </a:rPr>
              <a:t>Planiranje i razvoj trgovine</a:t>
            </a:r>
          </a:p>
          <a:p>
            <a:r>
              <a:rPr lang="hr-BA" dirty="0">
                <a:latin typeface="Arial" panose="020B0604020202020204" pitchFamily="34" charset="0"/>
                <a:cs typeface="Arial" panose="020B0604020202020204" pitchFamily="34" charset="0"/>
              </a:rPr>
              <a:t>Nadzor nad primjenom zakona i propisa donesenih na osnovu zakona</a:t>
            </a:r>
          </a:p>
          <a:p>
            <a:r>
              <a:rPr lang="hr-BA" dirty="0">
                <a:latin typeface="Arial" panose="020B0604020202020204" pitchFamily="34" charset="0"/>
                <a:cs typeface="Arial" panose="020B0604020202020204" pitchFamily="34" charset="0"/>
              </a:rPr>
              <a:t>Kaznene odredbe</a:t>
            </a:r>
          </a:p>
          <a:p>
            <a:pPr marL="0" indent="0">
              <a:buNone/>
            </a:pPr>
            <a:endParaRPr lang="hr-BA" dirty="0"/>
          </a:p>
        </p:txBody>
      </p:sp>
    </p:spTree>
    <p:extLst>
      <p:ext uri="{BB962C8B-B14F-4D97-AF65-F5344CB8AC3E}">
        <p14:creationId xmlns:p14="http://schemas.microsoft.com/office/powerpoint/2010/main" val="23417822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30ABA8C5-3ACE-27B1-E391-FEB71BBD7278}"/>
              </a:ext>
            </a:extLst>
          </p:cNvPr>
          <p:cNvSpPr>
            <a:spLocks noGrp="1"/>
          </p:cNvSpPr>
          <p:nvPr>
            <p:ph type="title"/>
          </p:nvPr>
        </p:nvSpPr>
        <p:spPr>
          <a:xfrm>
            <a:off x="628650" y="950482"/>
            <a:ext cx="7886700" cy="875143"/>
          </a:xfrm>
        </p:spPr>
        <p:txBody>
          <a:bodyPr>
            <a:normAutofit/>
          </a:bodyPr>
          <a:lstStyle/>
          <a:p>
            <a:pPr algn="ctr"/>
            <a:r>
              <a:rPr lang="hr-BA" sz="3600" dirty="0">
                <a:latin typeface="Arial" panose="020B0604020202020204" pitchFamily="34" charset="0"/>
                <a:cs typeface="Arial" panose="020B0604020202020204" pitchFamily="34" charset="0"/>
              </a:rPr>
              <a:t>Osnovna načela:</a:t>
            </a:r>
          </a:p>
        </p:txBody>
      </p:sp>
      <p:sp>
        <p:nvSpPr>
          <p:cNvPr id="3" name="Rezervirano mjesto sadržaja 2">
            <a:extLst>
              <a:ext uri="{FF2B5EF4-FFF2-40B4-BE49-F238E27FC236}">
                <a16:creationId xmlns="" xmlns:a16="http://schemas.microsoft.com/office/drawing/2014/main" id="{68B58D3C-30D6-B733-30D4-616130235498}"/>
              </a:ext>
            </a:extLst>
          </p:cNvPr>
          <p:cNvSpPr>
            <a:spLocks noGrp="1"/>
          </p:cNvSpPr>
          <p:nvPr>
            <p:ph idx="1"/>
          </p:nvPr>
        </p:nvSpPr>
        <p:spPr>
          <a:xfrm>
            <a:off x="628650" y="1825624"/>
            <a:ext cx="7886700" cy="4627929"/>
          </a:xfrm>
        </p:spPr>
        <p:txBody>
          <a:bodyPr>
            <a:normAutofit fontScale="92500" lnSpcReduction="10000"/>
          </a:bodyPr>
          <a:lstStyle/>
          <a:p>
            <a:r>
              <a:rPr lang="hr-BA" sz="2000" dirty="0">
                <a:latin typeface="Arial" panose="020B0604020202020204" pitchFamily="34" charset="0"/>
                <a:cs typeface="Arial" panose="020B0604020202020204" pitchFamily="34" charset="0"/>
              </a:rPr>
              <a:t>sloboda obavljanja trgovine</a:t>
            </a:r>
          </a:p>
          <a:p>
            <a:r>
              <a:rPr lang="hr-BA" sz="2000" dirty="0">
                <a:latin typeface="Arial" panose="020B0604020202020204" pitchFamily="34" charset="0"/>
                <a:cs typeface="Arial" panose="020B0604020202020204" pitchFamily="34" charset="0"/>
              </a:rPr>
              <a:t>standardi</a:t>
            </a:r>
          </a:p>
          <a:p>
            <a:r>
              <a:rPr lang="hr-BA" sz="2000" dirty="0">
                <a:latin typeface="Arial" panose="020B0604020202020204" pitchFamily="34" charset="0"/>
                <a:cs typeface="Arial" panose="020B0604020202020204" pitchFamily="34" charset="0"/>
              </a:rPr>
              <a:t>zabrana diskriminacije</a:t>
            </a:r>
          </a:p>
          <a:p>
            <a:r>
              <a:rPr lang="hr-BA" sz="2000" dirty="0">
                <a:latin typeface="Arial" panose="020B0604020202020204" pitchFamily="34" charset="0"/>
                <a:cs typeface="Arial" panose="020B0604020202020204" pitchFamily="34" charset="0"/>
              </a:rPr>
              <a:t>zaštita konkurencije na tržištu</a:t>
            </a:r>
          </a:p>
          <a:p>
            <a:r>
              <a:rPr lang="hr-BA" sz="2000" dirty="0">
                <a:latin typeface="Arial" panose="020B0604020202020204" pitchFamily="34" charset="0"/>
                <a:cs typeface="Arial" panose="020B0604020202020204" pitchFamily="34" charset="0"/>
              </a:rPr>
              <a:t>održavanje stabilnosti i snadbjevenosti tržišta</a:t>
            </a:r>
          </a:p>
          <a:p>
            <a:r>
              <a:rPr lang="hr-BA" sz="2000" dirty="0">
                <a:latin typeface="Arial" panose="020B0604020202020204" pitchFamily="34" charset="0"/>
                <a:cs typeface="Arial" panose="020B0604020202020204" pitchFamily="34" charset="0"/>
              </a:rPr>
              <a:t>srazmjernost u postupanju</a:t>
            </a:r>
          </a:p>
          <a:p>
            <a:pPr marL="0" indent="0">
              <a:buNone/>
            </a:pPr>
            <a:r>
              <a:rPr lang="hr-BA" sz="2000" i="1" dirty="0">
                <a:latin typeface="Arial" panose="020B0604020202020204" pitchFamily="34" charset="0"/>
                <a:cs typeface="Arial" panose="020B0604020202020204" pitchFamily="34" charset="0"/>
              </a:rPr>
              <a:t>Novina:</a:t>
            </a:r>
            <a:endParaRPr lang="hr-BA" sz="2000" dirty="0">
              <a:latin typeface="Arial" panose="020B0604020202020204" pitchFamily="34" charset="0"/>
              <a:cs typeface="Arial" panose="020B0604020202020204" pitchFamily="34" charset="0"/>
            </a:endParaRPr>
          </a:p>
          <a:p>
            <a:pPr marL="0" indent="0" algn="just">
              <a:buNone/>
            </a:pPr>
            <a:r>
              <a:rPr lang="hr-BA" sz="2000" i="1" dirty="0">
                <a:latin typeface="Arial" panose="020B0604020202020204" pitchFamily="34" charset="0"/>
                <a:cs typeface="Arial" panose="020B0604020202020204" pitchFamily="34" charset="0"/>
              </a:rPr>
              <a:t>(1)Roba koja se stavlja u promet mora biti usklađena sa standardima, tehničkim normativima, kvalitativnim normama </a:t>
            </a:r>
            <a:r>
              <a:rPr lang="hr-BA" sz="2000" i="1" u="sng" dirty="0">
                <a:latin typeface="Arial" panose="020B0604020202020204" pitchFamily="34" charset="0"/>
                <a:cs typeface="Arial" panose="020B0604020202020204" pitchFamily="34" charset="0"/>
              </a:rPr>
              <a:t>i/ili </a:t>
            </a:r>
            <a:r>
              <a:rPr lang="hr-BA" sz="2000" i="1" dirty="0">
                <a:latin typeface="Arial" panose="020B0604020202020204" pitchFamily="34" charset="0"/>
                <a:cs typeface="Arial" panose="020B0604020202020204" pitchFamily="34" charset="0"/>
              </a:rPr>
              <a:t>označena mašinski čitljivom oznakom (GTIN identifikacijom, QR kodom i dr.) propisanim ili priznatim kao uslov za njihovo stavljanje u promet ili upotrebu na tržištu Bosne i Hercegovine i Federacije BiH.</a:t>
            </a:r>
          </a:p>
          <a:p>
            <a:pPr marL="0" indent="0" algn="just">
              <a:buNone/>
            </a:pPr>
            <a:r>
              <a:rPr lang="hr-BA" sz="2000" i="1" dirty="0">
                <a:latin typeface="Arial" panose="020B0604020202020204" pitchFamily="34" charset="0"/>
                <a:cs typeface="Arial" panose="020B0604020202020204" pitchFamily="34" charset="0"/>
              </a:rPr>
              <a:t>(2)Cijena robe koja se stavlja u promet </a:t>
            </a:r>
            <a:r>
              <a:rPr lang="hr-BA" sz="2000" i="1" u="sng" dirty="0">
                <a:latin typeface="Arial" panose="020B0604020202020204" pitchFamily="34" charset="0"/>
                <a:cs typeface="Arial" panose="020B0604020202020204" pitchFamily="34" charset="0"/>
              </a:rPr>
              <a:t>iskazuje se obavezno u domaćoj valuti.</a:t>
            </a:r>
          </a:p>
          <a:p>
            <a:endParaRPr lang="hr-BA" sz="2000" dirty="0"/>
          </a:p>
        </p:txBody>
      </p:sp>
    </p:spTree>
    <p:extLst>
      <p:ext uri="{BB962C8B-B14F-4D97-AF65-F5344CB8AC3E}">
        <p14:creationId xmlns:p14="http://schemas.microsoft.com/office/powerpoint/2010/main" val="12150412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7DAB10B3-9CF0-4042-7EF7-ED9D65515146}"/>
              </a:ext>
            </a:extLst>
          </p:cNvPr>
          <p:cNvSpPr>
            <a:spLocks noGrp="1"/>
          </p:cNvSpPr>
          <p:nvPr>
            <p:ph type="title"/>
          </p:nvPr>
        </p:nvSpPr>
        <p:spPr>
          <a:xfrm>
            <a:off x="628650" y="1707766"/>
            <a:ext cx="7886700" cy="609599"/>
          </a:xfrm>
        </p:spPr>
        <p:txBody>
          <a:bodyPr>
            <a:normAutofit/>
          </a:bodyPr>
          <a:lstStyle/>
          <a:p>
            <a:r>
              <a:rPr lang="hr-BA" sz="3600" dirty="0">
                <a:latin typeface="Arial" panose="020B0604020202020204" pitchFamily="34" charset="0"/>
                <a:cs typeface="Arial" panose="020B0604020202020204" pitchFamily="34" charset="0"/>
              </a:rPr>
              <a:t>Pitanja:</a:t>
            </a:r>
          </a:p>
        </p:txBody>
      </p:sp>
      <p:sp>
        <p:nvSpPr>
          <p:cNvPr id="3" name="Rezervirano mjesto sadržaja 2">
            <a:extLst>
              <a:ext uri="{FF2B5EF4-FFF2-40B4-BE49-F238E27FC236}">
                <a16:creationId xmlns="" xmlns:a16="http://schemas.microsoft.com/office/drawing/2014/main" id="{DCE8D60A-B164-CB7C-2AA4-E640F38A416B}"/>
              </a:ext>
            </a:extLst>
          </p:cNvPr>
          <p:cNvSpPr>
            <a:spLocks noGrp="1"/>
          </p:cNvSpPr>
          <p:nvPr>
            <p:ph idx="1"/>
          </p:nvPr>
        </p:nvSpPr>
        <p:spPr>
          <a:xfrm>
            <a:off x="628650" y="2428415"/>
            <a:ext cx="7886700" cy="4276087"/>
          </a:xfrm>
        </p:spPr>
        <p:txBody>
          <a:bodyPr>
            <a:normAutofit/>
          </a:bodyPr>
          <a:lstStyle/>
          <a:p>
            <a:pPr marL="0" marR="0" algn="just">
              <a:lnSpc>
                <a:spcPct val="150000"/>
              </a:lnSpc>
              <a:spcAft>
                <a:spcPts val="800"/>
              </a:spcAft>
            </a:pPr>
            <a:r>
              <a:rPr lang="bs-Latn-BA" sz="2000" kern="100" dirty="0">
                <a:effectLst/>
                <a:latin typeface="Arial" panose="020B0604020202020204" pitchFamily="34" charset="0"/>
                <a:ea typeface="Aptos" panose="020B0004020202020204" pitchFamily="34" charset="0"/>
                <a:cs typeface="Arial" panose="020B0604020202020204" pitchFamily="34" charset="0"/>
              </a:rPr>
              <a:t>Da li od 15.11. u Federaciji trgovci mogu cijene formirati i isticati u apoenima od 1 do 9?</a:t>
            </a:r>
          </a:p>
          <a:p>
            <a:pPr marL="0" marR="0" algn="just">
              <a:lnSpc>
                <a:spcPct val="150000"/>
              </a:lnSpc>
              <a:spcAft>
                <a:spcPts val="800"/>
              </a:spcAft>
            </a:pPr>
            <a:r>
              <a:rPr lang="en-US" sz="2000" kern="100" dirty="0">
                <a:effectLst/>
                <a:latin typeface="Arial" panose="020B0604020202020204" pitchFamily="34" charset="0"/>
                <a:ea typeface="Aptos" panose="020B0004020202020204" pitchFamily="34" charset="0"/>
                <a:cs typeface="Arial" panose="020B0604020202020204" pitchFamily="34" charset="0"/>
              </a:rPr>
              <a:t>Da li je </a:t>
            </a:r>
            <a:r>
              <a:rPr lang="en-US" sz="2000" kern="100" dirty="0" err="1">
                <a:effectLst/>
                <a:latin typeface="Arial" panose="020B0604020202020204" pitchFamily="34" charset="0"/>
                <a:ea typeface="Aptos" panose="020B0004020202020204" pitchFamily="34" charset="0"/>
                <a:cs typeface="Arial" panose="020B0604020202020204" pitchFamily="34" charset="0"/>
              </a:rPr>
              <a:t>dozvoljeno</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isticanje</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cijena</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i</a:t>
            </a:r>
            <a:r>
              <a:rPr lang="en-US" sz="2000" kern="100" dirty="0">
                <a:effectLst/>
                <a:latin typeface="Arial" panose="020B0604020202020204" pitchFamily="34" charset="0"/>
                <a:ea typeface="Aptos" panose="020B0004020202020204" pitchFamily="34" charset="0"/>
                <a:cs typeface="Arial" panose="020B0604020202020204" pitchFamily="34" charset="0"/>
              </a:rPr>
              <a:t> u </a:t>
            </a:r>
            <a:r>
              <a:rPr lang="en-US" sz="2000" kern="100" dirty="0" err="1">
                <a:effectLst/>
                <a:latin typeface="Arial" panose="020B0604020202020204" pitchFamily="34" charset="0"/>
                <a:ea typeface="Aptos" panose="020B0004020202020204" pitchFamily="34" charset="0"/>
                <a:cs typeface="Arial" panose="020B0604020202020204" pitchFamily="34" charset="0"/>
              </a:rPr>
              <a:t>drugim</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valutama</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na</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unificiranim</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etiketama</a:t>
            </a:r>
            <a:r>
              <a:rPr lang="en-US" sz="2000" kern="100" dirty="0">
                <a:effectLst/>
                <a:latin typeface="Arial" panose="020B0604020202020204" pitchFamily="34" charset="0"/>
                <a:ea typeface="Aptos" panose="020B0004020202020204" pitchFamily="34" charset="0"/>
                <a:cs typeface="Arial" panose="020B0604020202020204" pitchFamily="34" charset="0"/>
              </a:rPr>
              <a:t> za </a:t>
            </a:r>
            <a:r>
              <a:rPr lang="en-US" sz="2000" kern="100" dirty="0" err="1">
                <a:effectLst/>
                <a:latin typeface="Arial" panose="020B0604020202020204" pitchFamily="34" charset="0"/>
                <a:ea typeface="Aptos" panose="020B0004020202020204" pitchFamily="34" charset="0"/>
                <a:cs typeface="Arial" panose="020B0604020202020204" pitchFamily="34" charset="0"/>
              </a:rPr>
              <a:t>više</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država</a:t>
            </a:r>
            <a:r>
              <a:rPr lang="bs-Latn-BA" sz="2000" kern="100" dirty="0">
                <a:effectLst/>
                <a:latin typeface="Arial" panose="020B0604020202020204" pitchFamily="34" charset="0"/>
                <a:ea typeface="Aptos" panose="020B0004020202020204" pitchFamily="34" charset="0"/>
                <a:cs typeface="Arial" panose="020B0604020202020204" pitchFamily="34" charset="0"/>
              </a:rPr>
              <a:t>,</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kao</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što</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su</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istaknute</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na</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cijenama</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trgovačkih</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lanaca</a:t>
            </a:r>
            <a:r>
              <a:rPr lang="en-US" sz="2000" kern="100" dirty="0">
                <a:effectLst/>
                <a:latin typeface="Arial" panose="020B0604020202020204" pitchFamily="34" charset="0"/>
                <a:ea typeface="Aptos" panose="020B0004020202020204" pitchFamily="34" charset="0"/>
                <a:cs typeface="Arial" panose="020B0604020202020204" pitchFamily="34" charset="0"/>
              </a:rPr>
              <a:t> koji </a:t>
            </a:r>
            <a:r>
              <a:rPr lang="en-US" sz="2000" kern="100" dirty="0" err="1">
                <a:effectLst/>
                <a:latin typeface="Arial" panose="020B0604020202020204" pitchFamily="34" charset="0"/>
                <a:ea typeface="Aptos" panose="020B0004020202020204" pitchFamily="34" charset="0"/>
                <a:cs typeface="Arial" panose="020B0604020202020204" pitchFamily="34" charset="0"/>
              </a:rPr>
              <a:t>posluju</a:t>
            </a:r>
            <a:r>
              <a:rPr lang="en-US" sz="2000" kern="100" dirty="0">
                <a:effectLst/>
                <a:latin typeface="Arial" panose="020B0604020202020204" pitchFamily="34" charset="0"/>
                <a:ea typeface="Aptos" panose="020B0004020202020204" pitchFamily="34" charset="0"/>
                <a:cs typeface="Arial" panose="020B0604020202020204" pitchFamily="34" charset="0"/>
              </a:rPr>
              <a:t> u </a:t>
            </a:r>
            <a:r>
              <a:rPr lang="en-US" sz="2000" kern="100" dirty="0" err="1">
                <a:effectLst/>
                <a:latin typeface="Arial" panose="020B0604020202020204" pitchFamily="34" charset="0"/>
                <a:ea typeface="Aptos" panose="020B0004020202020204" pitchFamily="34" charset="0"/>
                <a:cs typeface="Arial" panose="020B0604020202020204" pitchFamily="34" charset="0"/>
              </a:rPr>
              <a:t>više</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država</a:t>
            </a:r>
            <a:r>
              <a:rPr lang="en-US" sz="2000" kern="100" dirty="0">
                <a:effectLst/>
                <a:latin typeface="Arial" panose="020B0604020202020204" pitchFamily="34" charset="0"/>
                <a:ea typeface="Aptos" panose="020B0004020202020204" pitchFamily="34" charset="0"/>
                <a:cs typeface="Arial" panose="020B0604020202020204" pitchFamily="34" charset="0"/>
              </a:rPr>
              <a:t>?</a:t>
            </a:r>
          </a:p>
        </p:txBody>
      </p:sp>
    </p:spTree>
    <p:extLst>
      <p:ext uri="{BB962C8B-B14F-4D97-AF65-F5344CB8AC3E}">
        <p14:creationId xmlns:p14="http://schemas.microsoft.com/office/powerpoint/2010/main" val="31041325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570</TotalTime>
  <Words>6973</Words>
  <Application>Microsoft Office PowerPoint</Application>
  <PresentationFormat>Prikaz na zaslonu (4:3)</PresentationFormat>
  <Paragraphs>416</Paragraphs>
  <Slides>62</Slides>
  <Notes>0</Notes>
  <HiddenSlides>0</HiddenSlides>
  <MMClips>0</MMClips>
  <ScaleCrop>false</ScaleCrop>
  <HeadingPairs>
    <vt:vector size="4" baseType="variant">
      <vt:variant>
        <vt:lpstr>Tema</vt:lpstr>
      </vt:variant>
      <vt:variant>
        <vt:i4>1</vt:i4>
      </vt:variant>
      <vt:variant>
        <vt:lpstr>Naslovi slajdova</vt:lpstr>
      </vt:variant>
      <vt:variant>
        <vt:i4>62</vt:i4>
      </vt:variant>
    </vt:vector>
  </HeadingPairs>
  <TitlesOfParts>
    <vt:vector size="63" baseType="lpstr">
      <vt:lpstr>Office Theme</vt:lpstr>
      <vt:lpstr>USKLAĐIVANJE POSLOVANJA SA NOVIM ZAKONOM O UNUTRAŠNJOJ TRGOVINI</vt:lpstr>
      <vt:lpstr>Razlozi za donošenje novog Zakona</vt:lpstr>
      <vt:lpstr>Početak primjene Zakona</vt:lpstr>
      <vt:lpstr>Podzakonski akti koji će se donijeti na osnovu Zakona:</vt:lpstr>
      <vt:lpstr>Neka od novih zakonskih rješenja:</vt:lpstr>
      <vt:lpstr>PowerPointova prezentacija</vt:lpstr>
      <vt:lpstr>Oblasti koje reguliše Zakon</vt:lpstr>
      <vt:lpstr>Osnovna načela:</vt:lpstr>
      <vt:lpstr>Pitanja:</vt:lpstr>
      <vt:lpstr>Djelatnost trgovine i definicija trgovca </vt:lpstr>
      <vt:lpstr>Uslovi za obavljanje trgovine</vt:lpstr>
      <vt:lpstr>Uslovi u pogledu prostora</vt:lpstr>
      <vt:lpstr>PowerPointova prezentacija</vt:lpstr>
      <vt:lpstr>Stručna sprema, radna odjeća i isticanje naziva</vt:lpstr>
      <vt:lpstr>PowerPointova prezentacija</vt:lpstr>
      <vt:lpstr>Zabrana prodaje proizvoda maloljetnim licima </vt:lpstr>
      <vt:lpstr>Obavljanje drugih djelatnosti u prodajnom objektu</vt:lpstr>
      <vt:lpstr>PowerPointova prezentacija</vt:lpstr>
      <vt:lpstr>Početak rada i registracija trgovca</vt:lpstr>
      <vt:lpstr>Osnivanje trgovačke radnje </vt:lpstr>
      <vt:lpstr>Uslovi za osnivanje trgovačke radnje </vt:lpstr>
      <vt:lpstr>Sadržaj rješenja o osnivanju trgovačke radnje </vt:lpstr>
      <vt:lpstr>Uslovi za izdavanje odobrenja trgovcu pojedincu</vt:lpstr>
      <vt:lpstr>Rješenje o odobrenju obavljanja trgovine na malo ličnim radom </vt:lpstr>
      <vt:lpstr>Obvezni elementi rješenja su: </vt:lpstr>
      <vt:lpstr>Registar trgovačkih radnji </vt:lpstr>
      <vt:lpstr>Prestanak rada trgovačke radnje i trgovca pojedinca </vt:lpstr>
      <vt:lpstr>Prestanak rada trgovačke radnje po sili zakona</vt:lpstr>
      <vt:lpstr>Pravila o radnom vremenu</vt:lpstr>
      <vt:lpstr>PowerPointova prezentacija</vt:lpstr>
      <vt:lpstr>Pitanja:</vt:lpstr>
      <vt:lpstr>PowerPointova prezentacija</vt:lpstr>
      <vt:lpstr>Isticanje radnog vremena:</vt:lpstr>
      <vt:lpstr>Oblici trgovine </vt:lpstr>
      <vt:lpstr>Trgovina na veliko</vt:lpstr>
      <vt:lpstr>Trgovina na malo </vt:lpstr>
      <vt:lpstr>Prodajni objekti u kojima se obavlja trgovina na malo </vt:lpstr>
      <vt:lpstr>Trgovina na malo izvan prodajnih objekata </vt:lpstr>
      <vt:lpstr>Razlike i sličnosti između kioska kao prodanog objekta i kioska kao prodajnog mjesta </vt:lpstr>
      <vt:lpstr>Prodaja robe putem automata </vt:lpstr>
      <vt:lpstr>Trgovina ličnim nuđenjem </vt:lpstr>
      <vt:lpstr>Prodaja na daljinu i elektronska trgovina</vt:lpstr>
      <vt:lpstr>-nastavak-</vt:lpstr>
      <vt:lpstr>- nastavak -</vt:lpstr>
      <vt:lpstr>Obaveza pružanja informacija o trgovcu na daljinu</vt:lpstr>
      <vt:lpstr>-nastavak-</vt:lpstr>
      <vt:lpstr>Trgovinske usluge</vt:lpstr>
      <vt:lpstr>Zaštita prava potrošača, deklarisanje robe i način formiranja i isticanja cijene robe</vt:lpstr>
      <vt:lpstr>Pitanja:</vt:lpstr>
      <vt:lpstr>PowerPointova prezentacija</vt:lpstr>
      <vt:lpstr>PowerPointova prezentacija</vt:lpstr>
      <vt:lpstr>Prodajni podsticaji</vt:lpstr>
      <vt:lpstr>PowerPointova prezentacija</vt:lpstr>
      <vt:lpstr> Trgovačka evidencija</vt:lpstr>
      <vt:lpstr>Posjedovanje vjerodostojne dokumentacije</vt:lpstr>
      <vt:lpstr>Evidencije u trgovini na veliko</vt:lpstr>
      <vt:lpstr>Trgovačka knjiga za trgovinu na malo</vt:lpstr>
      <vt:lpstr>-nastavak-</vt:lpstr>
      <vt:lpstr>Upravni i inspekcijski nadzor </vt:lpstr>
      <vt:lpstr>                -nastavak-</vt:lpstr>
      <vt:lpstr>        Kaznene odredbe </vt:lpstr>
      <vt:lpstr>                   -nastavak-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Stefan Velickovic</dc:creator>
  <cp:lastModifiedBy>SenadaNovak</cp:lastModifiedBy>
  <cp:revision>57</cp:revision>
  <dcterms:created xsi:type="dcterms:W3CDTF">2019-04-24T11:33:41Z</dcterms:created>
  <dcterms:modified xsi:type="dcterms:W3CDTF">2024-12-17T14:23:39Z</dcterms:modified>
</cp:coreProperties>
</file>